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68"/>
  </p:notesMasterIdLst>
  <p:handoutMasterIdLst>
    <p:handoutMasterId r:id="rId69"/>
  </p:handoutMasterIdLst>
  <p:sldIdLst>
    <p:sldId id="319" r:id="rId2"/>
    <p:sldId id="331" r:id="rId3"/>
    <p:sldId id="332" r:id="rId4"/>
    <p:sldId id="333" r:id="rId5"/>
    <p:sldId id="334" r:id="rId6"/>
    <p:sldId id="377" r:id="rId7"/>
    <p:sldId id="335" r:id="rId8"/>
    <p:sldId id="336" r:id="rId9"/>
    <p:sldId id="337" r:id="rId10"/>
    <p:sldId id="399" r:id="rId11"/>
    <p:sldId id="338" r:id="rId12"/>
    <p:sldId id="374" r:id="rId13"/>
    <p:sldId id="378" r:id="rId14"/>
    <p:sldId id="340" r:id="rId15"/>
    <p:sldId id="379" r:id="rId16"/>
    <p:sldId id="341" r:id="rId17"/>
    <p:sldId id="380" r:id="rId18"/>
    <p:sldId id="342" r:id="rId19"/>
    <p:sldId id="400" r:id="rId20"/>
    <p:sldId id="343" r:id="rId21"/>
    <p:sldId id="344" r:id="rId22"/>
    <p:sldId id="345" r:id="rId23"/>
    <p:sldId id="347" r:id="rId24"/>
    <p:sldId id="348" r:id="rId25"/>
    <p:sldId id="349" r:id="rId26"/>
    <p:sldId id="354" r:id="rId27"/>
    <p:sldId id="382" r:id="rId28"/>
    <p:sldId id="402" r:id="rId29"/>
    <p:sldId id="401" r:id="rId30"/>
    <p:sldId id="383" r:id="rId31"/>
    <p:sldId id="384" r:id="rId32"/>
    <p:sldId id="385" r:id="rId33"/>
    <p:sldId id="357" r:id="rId34"/>
    <p:sldId id="358" r:id="rId35"/>
    <p:sldId id="386" r:id="rId36"/>
    <p:sldId id="387" r:id="rId37"/>
    <p:sldId id="388" r:id="rId38"/>
    <p:sldId id="389" r:id="rId39"/>
    <p:sldId id="390" r:id="rId40"/>
    <p:sldId id="391" r:id="rId41"/>
    <p:sldId id="392" r:id="rId42"/>
    <p:sldId id="394" r:id="rId43"/>
    <p:sldId id="364" r:id="rId44"/>
    <p:sldId id="365" r:id="rId45"/>
    <p:sldId id="398" r:id="rId46"/>
    <p:sldId id="366" r:id="rId47"/>
    <p:sldId id="367" r:id="rId48"/>
    <p:sldId id="368" r:id="rId49"/>
    <p:sldId id="376" r:id="rId50"/>
    <p:sldId id="369" r:id="rId51"/>
    <p:sldId id="370" r:id="rId52"/>
    <p:sldId id="371" r:id="rId53"/>
    <p:sldId id="372" r:id="rId54"/>
    <p:sldId id="359" r:id="rId55"/>
    <p:sldId id="351" r:id="rId56"/>
    <p:sldId id="352" r:id="rId57"/>
    <p:sldId id="353" r:id="rId58"/>
    <p:sldId id="395" r:id="rId59"/>
    <p:sldId id="360" r:id="rId60"/>
    <p:sldId id="373" r:id="rId61"/>
    <p:sldId id="396" r:id="rId62"/>
    <p:sldId id="397" r:id="rId63"/>
    <p:sldId id="361" r:id="rId64"/>
    <p:sldId id="362" r:id="rId65"/>
    <p:sldId id="363" r:id="rId66"/>
    <p:sldId id="375" r:id="rId67"/>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CECFF"/>
    <a:srgbClr val="66CCFF"/>
    <a:srgbClr val="CCFFFF"/>
    <a:srgbClr val="F8F8F8"/>
    <a:srgbClr val="EAEAEA"/>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10" autoAdjust="0"/>
    <p:restoredTop sz="71637" autoAdjust="0"/>
  </p:normalViewPr>
  <p:slideViewPr>
    <p:cSldViewPr snapToGrid="0">
      <p:cViewPr varScale="1">
        <p:scale>
          <a:sx n="85" d="100"/>
          <a:sy n="85" d="100"/>
        </p:scale>
        <p:origin x="2178" y="96"/>
      </p:cViewPr>
      <p:guideLst>
        <p:guide orient="horz" pos="816"/>
        <p:guide pos="440"/>
      </p:guideLst>
    </p:cSldViewPr>
  </p:slideViewPr>
  <p:outlineViewPr>
    <p:cViewPr>
      <p:scale>
        <a:sx n="33" d="100"/>
        <a:sy n="33" d="100"/>
      </p:scale>
      <p:origin x="0" y="0"/>
    </p:cViewPr>
  </p:outlineViewPr>
  <p:notesTextViewPr>
    <p:cViewPr>
      <p:scale>
        <a:sx n="125" d="100"/>
        <a:sy n="125" d="100"/>
      </p:scale>
      <p:origin x="0" y="-24"/>
    </p:cViewPr>
  </p:notesTextViewPr>
  <p:sorterViewPr>
    <p:cViewPr>
      <p:scale>
        <a:sx n="66" d="100"/>
        <a:sy n="66" d="100"/>
      </p:scale>
      <p:origin x="0" y="2826"/>
    </p:cViewPr>
  </p:sorterViewPr>
  <p:notesViewPr>
    <p:cSldViewPr snapToGrid="0">
      <p:cViewPr varScale="1">
        <p:scale>
          <a:sx n="73" d="100"/>
          <a:sy n="73" d="100"/>
        </p:scale>
        <p:origin x="-1626" y="-11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550C4562-1819-4A4C-8E84-8762598F0822}"/>
              </a:ext>
            </a:extLst>
          </p:cNvPr>
          <p:cNvSpPr>
            <a:spLocks noGrp="1" noChangeArrowheads="1"/>
          </p:cNvSpPr>
          <p:nvPr>
            <p:ph type="hdr" sz="quarter"/>
          </p:nvPr>
        </p:nvSpPr>
        <p:spPr bwMode="auto">
          <a:xfrm>
            <a:off x="0" y="0"/>
            <a:ext cx="3073400" cy="442913"/>
          </a:xfrm>
          <a:prstGeom prst="rect">
            <a:avLst/>
          </a:prstGeom>
          <a:noFill/>
          <a:ln w="9525">
            <a:noFill/>
            <a:miter lim="800000"/>
            <a:headEnd/>
            <a:tailEnd/>
          </a:ln>
        </p:spPr>
        <p:txBody>
          <a:bodyPr vert="horz" wrap="none" lIns="88261" tIns="44132" rIns="88261" bIns="44132" numCol="1" anchor="ctr" anchorCtr="0" compatLnSpc="1">
            <a:prstTxWarp prst="textNoShape">
              <a:avLst/>
            </a:prstTxWarp>
          </a:bodyPr>
          <a:lstStyle>
            <a:lvl1pPr defTabSz="882650">
              <a:defRPr sz="1100">
                <a:latin typeface="Helvetica" panose="020B0604020202020204" pitchFamily="34" charset="0"/>
              </a:defRPr>
            </a:lvl1pPr>
          </a:lstStyle>
          <a:p>
            <a:endParaRPr lang="en-US" altLang="en-US"/>
          </a:p>
        </p:txBody>
      </p:sp>
      <p:sp>
        <p:nvSpPr>
          <p:cNvPr id="46083" name="Rectangle 3">
            <a:extLst>
              <a:ext uri="{FF2B5EF4-FFF2-40B4-BE49-F238E27FC236}">
                <a16:creationId xmlns:a16="http://schemas.microsoft.com/office/drawing/2014/main" id="{E888F6BF-980E-4154-9582-73071EB466C0}"/>
              </a:ext>
            </a:extLst>
          </p:cNvPr>
          <p:cNvSpPr>
            <a:spLocks noGrp="1" noChangeArrowheads="1"/>
          </p:cNvSpPr>
          <p:nvPr>
            <p:ph type="dt" sz="quarter" idx="1"/>
          </p:nvPr>
        </p:nvSpPr>
        <p:spPr bwMode="auto">
          <a:xfrm>
            <a:off x="3951288" y="0"/>
            <a:ext cx="3071812" cy="442913"/>
          </a:xfrm>
          <a:prstGeom prst="rect">
            <a:avLst/>
          </a:prstGeom>
          <a:noFill/>
          <a:ln w="9525">
            <a:noFill/>
            <a:miter lim="800000"/>
            <a:headEnd/>
            <a:tailEnd/>
          </a:ln>
        </p:spPr>
        <p:txBody>
          <a:bodyPr vert="horz" wrap="none" lIns="88261" tIns="44132" rIns="88261" bIns="44132" numCol="1" anchor="ctr" anchorCtr="0" compatLnSpc="1">
            <a:prstTxWarp prst="textNoShape">
              <a:avLst/>
            </a:prstTxWarp>
          </a:bodyPr>
          <a:lstStyle>
            <a:lvl1pPr algn="r" defTabSz="882650">
              <a:defRPr sz="1100">
                <a:latin typeface="Helvetica" panose="020B0604020202020204" pitchFamily="34" charset="0"/>
              </a:defRPr>
            </a:lvl1pPr>
          </a:lstStyle>
          <a:p>
            <a:endParaRPr lang="en-US" altLang="en-US"/>
          </a:p>
        </p:txBody>
      </p:sp>
      <p:sp>
        <p:nvSpPr>
          <p:cNvPr id="46084" name="Rectangle 4">
            <a:extLst>
              <a:ext uri="{FF2B5EF4-FFF2-40B4-BE49-F238E27FC236}">
                <a16:creationId xmlns:a16="http://schemas.microsoft.com/office/drawing/2014/main" id="{437443ED-743B-40CA-A0C4-A5094D1EF90B}"/>
              </a:ext>
            </a:extLst>
          </p:cNvPr>
          <p:cNvSpPr>
            <a:spLocks noGrp="1" noChangeArrowheads="1"/>
          </p:cNvSpPr>
          <p:nvPr>
            <p:ph type="ftr" sz="quarter" idx="2"/>
          </p:nvPr>
        </p:nvSpPr>
        <p:spPr bwMode="auto">
          <a:xfrm>
            <a:off x="0" y="8866188"/>
            <a:ext cx="3073400" cy="442912"/>
          </a:xfrm>
          <a:prstGeom prst="rect">
            <a:avLst/>
          </a:prstGeom>
          <a:noFill/>
          <a:ln w="9525">
            <a:noFill/>
            <a:miter lim="800000"/>
            <a:headEnd/>
            <a:tailEnd/>
          </a:ln>
        </p:spPr>
        <p:txBody>
          <a:bodyPr vert="horz" wrap="none" lIns="88261" tIns="44132" rIns="88261" bIns="44132" numCol="1" anchor="b" anchorCtr="0" compatLnSpc="1">
            <a:prstTxWarp prst="textNoShape">
              <a:avLst/>
            </a:prstTxWarp>
          </a:bodyPr>
          <a:lstStyle>
            <a:lvl1pPr defTabSz="882650">
              <a:defRPr sz="1100">
                <a:latin typeface="Helvetica" panose="020B0604020202020204" pitchFamily="34" charset="0"/>
              </a:defRPr>
            </a:lvl1pPr>
          </a:lstStyle>
          <a:p>
            <a:endParaRPr lang="en-US" altLang="en-US"/>
          </a:p>
        </p:txBody>
      </p:sp>
      <p:sp>
        <p:nvSpPr>
          <p:cNvPr id="46085" name="Rectangle 5">
            <a:extLst>
              <a:ext uri="{FF2B5EF4-FFF2-40B4-BE49-F238E27FC236}">
                <a16:creationId xmlns:a16="http://schemas.microsoft.com/office/drawing/2014/main" id="{12D72069-5AE5-45CA-B9B5-C7885281CF29}"/>
              </a:ext>
            </a:extLst>
          </p:cNvPr>
          <p:cNvSpPr>
            <a:spLocks noGrp="1" noChangeArrowheads="1"/>
          </p:cNvSpPr>
          <p:nvPr>
            <p:ph type="sldNum" sz="quarter" idx="3"/>
          </p:nvPr>
        </p:nvSpPr>
        <p:spPr bwMode="auto">
          <a:xfrm>
            <a:off x="3951288" y="8866188"/>
            <a:ext cx="3071812" cy="442912"/>
          </a:xfrm>
          <a:prstGeom prst="rect">
            <a:avLst/>
          </a:prstGeom>
          <a:noFill/>
          <a:ln w="9525">
            <a:noFill/>
            <a:miter lim="800000"/>
            <a:headEnd/>
            <a:tailEnd/>
          </a:ln>
        </p:spPr>
        <p:txBody>
          <a:bodyPr vert="horz" wrap="none" lIns="88261" tIns="44132" rIns="88261" bIns="44132" numCol="1" anchor="b" anchorCtr="0" compatLnSpc="1">
            <a:prstTxWarp prst="textNoShape">
              <a:avLst/>
            </a:prstTxWarp>
          </a:bodyPr>
          <a:lstStyle>
            <a:lvl1pPr algn="r" defTabSz="882650">
              <a:defRPr sz="1100">
                <a:latin typeface="Helvetica" charset="0"/>
                <a:ea typeface="MS PGothic" charset="-128"/>
              </a:defRPr>
            </a:lvl1pPr>
          </a:lstStyle>
          <a:p>
            <a:pPr>
              <a:defRPr/>
            </a:pPr>
            <a:fld id="{823917F1-2811-4D89-BB39-7F4B860017A8}" type="slidenum">
              <a:rPr lang="en-US" altLang="x-none"/>
              <a:pPr>
                <a:defRPr/>
              </a:pPr>
              <a:t>‹#›</a:t>
            </a:fld>
            <a:endParaRPr lang="en-US" altLang="x-non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53FF863A-563B-4650-9916-E2BA74893987}"/>
              </a:ext>
            </a:extLst>
          </p:cNvPr>
          <p:cNvSpPr>
            <a:spLocks noGrp="1" noChangeArrowheads="1"/>
          </p:cNvSpPr>
          <p:nvPr>
            <p:ph type="hdr" sz="quarter"/>
          </p:nvPr>
        </p:nvSpPr>
        <p:spPr bwMode="auto">
          <a:xfrm>
            <a:off x="0" y="0"/>
            <a:ext cx="3036888" cy="463550"/>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lvl1pPr defTabSz="930275">
              <a:defRPr sz="1200">
                <a:latin typeface="Times New Roman" panose="02020603050405020304" pitchFamily="18" charset="0"/>
              </a:defRPr>
            </a:lvl1pPr>
          </a:lstStyle>
          <a:p>
            <a:endParaRPr lang="en-US" altLang="en-US"/>
          </a:p>
        </p:txBody>
      </p:sp>
      <p:sp>
        <p:nvSpPr>
          <p:cNvPr id="6147" name="Rectangle 3">
            <a:extLst>
              <a:ext uri="{FF2B5EF4-FFF2-40B4-BE49-F238E27FC236}">
                <a16:creationId xmlns:a16="http://schemas.microsoft.com/office/drawing/2014/main" id="{7A50AAA7-213E-427A-9B08-F380117F32A1}"/>
              </a:ext>
            </a:extLst>
          </p:cNvPr>
          <p:cNvSpPr>
            <a:spLocks noGrp="1" noChangeArrowheads="1"/>
          </p:cNvSpPr>
          <p:nvPr>
            <p:ph type="dt" idx="1"/>
          </p:nvPr>
        </p:nvSpPr>
        <p:spPr bwMode="auto">
          <a:xfrm>
            <a:off x="3973513" y="0"/>
            <a:ext cx="3036887" cy="463550"/>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lvl1pPr algn="r" defTabSz="930275">
              <a:defRPr sz="1200">
                <a:latin typeface="Times New Roman" panose="02020603050405020304" pitchFamily="18" charset="0"/>
              </a:defRPr>
            </a:lvl1pPr>
          </a:lstStyle>
          <a:p>
            <a:endParaRPr lang="en-US" altLang="en-US"/>
          </a:p>
        </p:txBody>
      </p:sp>
      <p:sp>
        <p:nvSpPr>
          <p:cNvPr id="3076" name="Rectangle 4">
            <a:extLst>
              <a:ext uri="{FF2B5EF4-FFF2-40B4-BE49-F238E27FC236}">
                <a16:creationId xmlns:a16="http://schemas.microsoft.com/office/drawing/2014/main" id="{5B45F81B-3B51-469E-8039-6D6090697704}"/>
              </a:ext>
            </a:extLst>
          </p:cNvPr>
          <p:cNvSpPr>
            <a:spLocks noGrp="1" noRot="1" noChangeAspect="1" noChangeArrowheads="1" noTextEdit="1"/>
          </p:cNvSpPr>
          <p:nvPr>
            <p:ph type="sldImg" idx="2"/>
          </p:nvPr>
        </p:nvSpPr>
        <p:spPr bwMode="auto">
          <a:xfrm>
            <a:off x="1182688" y="698500"/>
            <a:ext cx="4646612"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55A1AB8E-F82E-43C1-AD5C-E4A371BC271C}"/>
              </a:ext>
            </a:extLst>
          </p:cNvPr>
          <p:cNvSpPr>
            <a:spLocks noGrp="1" noChangeArrowheads="1"/>
          </p:cNvSpPr>
          <p:nvPr>
            <p:ph type="body" sz="quarter" idx="3"/>
          </p:nvPr>
        </p:nvSpPr>
        <p:spPr bwMode="auto">
          <a:xfrm>
            <a:off x="935038" y="4416425"/>
            <a:ext cx="5140325" cy="4181475"/>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48055955-90A4-4D08-AB1C-A4B30E64B85E}"/>
              </a:ext>
            </a:extLst>
          </p:cNvPr>
          <p:cNvSpPr>
            <a:spLocks noGrp="1" noChangeArrowheads="1"/>
          </p:cNvSpPr>
          <p:nvPr>
            <p:ph type="ftr" sz="quarter" idx="4"/>
          </p:nvPr>
        </p:nvSpPr>
        <p:spPr bwMode="auto">
          <a:xfrm>
            <a:off x="0" y="8832850"/>
            <a:ext cx="3036888" cy="463550"/>
          </a:xfrm>
          <a:prstGeom prst="rect">
            <a:avLst/>
          </a:prstGeom>
          <a:noFill/>
          <a:ln w="9525">
            <a:noFill/>
            <a:miter lim="800000"/>
            <a:headEnd/>
            <a:tailEnd/>
          </a:ln>
        </p:spPr>
        <p:txBody>
          <a:bodyPr vert="horz" wrap="none" lIns="93160" tIns="46580" rIns="93160" bIns="46580" numCol="1" anchor="b" anchorCtr="0" compatLnSpc="1">
            <a:prstTxWarp prst="textNoShape">
              <a:avLst/>
            </a:prstTxWarp>
          </a:bodyPr>
          <a:lstStyle>
            <a:lvl1pPr defTabSz="930275">
              <a:defRPr sz="1200">
                <a:latin typeface="Times New Roman" panose="02020603050405020304" pitchFamily="18" charset="0"/>
              </a:defRPr>
            </a:lvl1pPr>
          </a:lstStyle>
          <a:p>
            <a:endParaRPr lang="en-US" altLang="en-US"/>
          </a:p>
        </p:txBody>
      </p:sp>
      <p:sp>
        <p:nvSpPr>
          <p:cNvPr id="6151" name="Rectangle 7">
            <a:extLst>
              <a:ext uri="{FF2B5EF4-FFF2-40B4-BE49-F238E27FC236}">
                <a16:creationId xmlns:a16="http://schemas.microsoft.com/office/drawing/2014/main" id="{BDE66CCC-5F13-4776-85DA-D53B16116D6A}"/>
              </a:ext>
            </a:extLst>
          </p:cNvPr>
          <p:cNvSpPr>
            <a:spLocks noGrp="1" noChangeArrowheads="1"/>
          </p:cNvSpPr>
          <p:nvPr>
            <p:ph type="sldNum" sz="quarter" idx="5"/>
          </p:nvPr>
        </p:nvSpPr>
        <p:spPr bwMode="auto">
          <a:xfrm>
            <a:off x="3973513" y="8832850"/>
            <a:ext cx="3036887" cy="463550"/>
          </a:xfrm>
          <a:prstGeom prst="rect">
            <a:avLst/>
          </a:prstGeom>
          <a:noFill/>
          <a:ln w="9525">
            <a:noFill/>
            <a:miter lim="800000"/>
            <a:headEnd/>
            <a:tailEnd/>
          </a:ln>
        </p:spPr>
        <p:txBody>
          <a:bodyPr vert="horz" wrap="none" lIns="93160" tIns="46580" rIns="93160" bIns="46580" numCol="1" anchor="b" anchorCtr="0" compatLnSpc="1">
            <a:prstTxWarp prst="textNoShape">
              <a:avLst/>
            </a:prstTxWarp>
          </a:bodyPr>
          <a:lstStyle>
            <a:lvl1pPr algn="r" defTabSz="930275">
              <a:defRPr sz="1200">
                <a:latin typeface="Times New Roman" charset="0"/>
                <a:ea typeface="MS PGothic" charset="-128"/>
              </a:defRPr>
            </a:lvl1pPr>
          </a:lstStyle>
          <a:p>
            <a:pPr>
              <a:defRPr/>
            </a:pPr>
            <a:fld id="{B502DF71-3C45-4C55-AF2B-283333F9BC5B}"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panose="020B0600070205080204" pitchFamily="34"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en.wikipedia.org/wiki/NetBSD" TargetMode="External"/><Relationship Id="rId13" Type="http://schemas.openxmlformats.org/officeDocument/2006/relationships/hyperlink" Target="https://en.wikipedia.org/wiki/Pthreads#cite_note-1" TargetMode="External"/><Relationship Id="rId3" Type="http://schemas.openxmlformats.org/officeDocument/2006/relationships/hyperlink" Target="https://en.wikipedia.org/wiki/Institute_of_Electrical_and_Electronics_Engineers" TargetMode="External"/><Relationship Id="rId7" Type="http://schemas.openxmlformats.org/officeDocument/2006/relationships/hyperlink" Target="https://en.wikipedia.org/wiki/FreeBSD" TargetMode="External"/><Relationship Id="rId12" Type="http://schemas.openxmlformats.org/officeDocument/2006/relationships/hyperlink" Target="https://en.wikipedia.org/wiki/Android_(operating_system)"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en.wikipedia.org/wiki/Operating_system" TargetMode="External"/><Relationship Id="rId11" Type="http://schemas.openxmlformats.org/officeDocument/2006/relationships/hyperlink" Target="https://en.wikipedia.org/wiki/MacOS" TargetMode="External"/><Relationship Id="rId5" Type="http://schemas.openxmlformats.org/officeDocument/2006/relationships/hyperlink" Target="https://en.wikipedia.org/wiki/Unix-like" TargetMode="External"/><Relationship Id="rId15" Type="http://schemas.openxmlformats.org/officeDocument/2006/relationships/hyperlink" Target="https://en.wikipedia.org/wiki/Redox_(operating_system)" TargetMode="External"/><Relationship Id="rId10" Type="http://schemas.openxmlformats.org/officeDocument/2006/relationships/hyperlink" Target="https://en.wikipedia.org/wiki/Linux" TargetMode="External"/><Relationship Id="rId4" Type="http://schemas.openxmlformats.org/officeDocument/2006/relationships/hyperlink" Target="https://en.wikipedia.org/wiki/POSIX" TargetMode="External"/><Relationship Id="rId9" Type="http://schemas.openxmlformats.org/officeDocument/2006/relationships/hyperlink" Target="https://en.wikipedia.org/wiki/OpenBSD" TargetMode="External"/><Relationship Id="rId14" Type="http://schemas.openxmlformats.org/officeDocument/2006/relationships/hyperlink" Target="https://en.wikipedia.org/wiki/Solaris_(operating_system)"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en.wikipedia.org/wiki/POSIX"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id="{49BB91D0-98A2-452A-9686-40FABA68D0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54CFF6C-4004-4410-88F0-F4F19A1CCD13}" type="slidenum">
              <a:rPr lang="en-US" altLang="en-US" smtClean="0">
                <a:latin typeface="Helvetica" panose="020B0604020202020204" pitchFamily="34" charset="0"/>
              </a:rPr>
              <a:pPr/>
              <a:t>2</a:t>
            </a:fld>
            <a:endParaRPr lang="en-US" altLang="en-US">
              <a:latin typeface="Helvetica" panose="020B0604020202020204" pitchFamily="34" charset="0"/>
            </a:endParaRPr>
          </a:p>
        </p:txBody>
      </p:sp>
      <p:sp>
        <p:nvSpPr>
          <p:cNvPr id="6146" name="Rectangle 2">
            <a:extLst>
              <a:ext uri="{FF2B5EF4-FFF2-40B4-BE49-F238E27FC236}">
                <a16:creationId xmlns:a16="http://schemas.microsoft.com/office/drawing/2014/main" id="{665B70CD-1D40-4FBB-B69E-B0BE8DCDA900}"/>
              </a:ext>
            </a:extLst>
          </p:cNvPr>
          <p:cNvSpPr>
            <a:spLocks noGrp="1" noRot="1" noChangeAspect="1" noChangeArrowheads="1" noTextEdit="1"/>
          </p:cNvSpPr>
          <p:nvPr>
            <p:ph type="sldImg"/>
          </p:nvPr>
        </p:nvSpPr>
        <p:spPr>
          <a:ln/>
        </p:spPr>
      </p:sp>
      <p:sp>
        <p:nvSpPr>
          <p:cNvPr id="6147" name="Rectangle 3">
            <a:extLst>
              <a:ext uri="{FF2B5EF4-FFF2-40B4-BE49-F238E27FC236}">
                <a16:creationId xmlns:a16="http://schemas.microsoft.com/office/drawing/2014/main" id="{A2F07CFF-7563-4EE5-812A-6F8C90FD70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B2858C04-233B-4F84-8B85-EA895CEAF2C7}"/>
              </a:ext>
            </a:extLst>
          </p:cNvPr>
          <p:cNvSpPr>
            <a:spLocks noGrp="1" noRot="1" noChangeAspect="1" noChangeArrowheads="1" noTextEdit="1"/>
          </p:cNvSpPr>
          <p:nvPr>
            <p:ph type="sldImg"/>
          </p:nvPr>
        </p:nvSpPr>
        <p:spPr>
          <a:ln/>
        </p:spPr>
      </p:sp>
      <p:sp>
        <p:nvSpPr>
          <p:cNvPr id="23554" name="Rectangle 3">
            <a:extLst>
              <a:ext uri="{FF2B5EF4-FFF2-40B4-BE49-F238E27FC236}">
                <a16:creationId xmlns:a16="http://schemas.microsoft.com/office/drawing/2014/main" id="{7E4843CC-89D3-47B0-BBCC-C97C1F2F477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Data parallelism focuses on distributing subsets of the same data across multiple computing cores and performing the same operation on each core. Consider, for example, summing the contents of an array of size N. On a single-core system, one thread would simply sum the elements [0] ...[N − 1]. On a dual-core system, however, thread A, running on core 0, could sum the elements [0] . . . [N∕2 − 1] while thread B, running on core 1, could sum the elements [N∕2] . . . [N − 1].</a:t>
            </a:r>
          </a:p>
          <a:p>
            <a:endParaRPr lang="en-US" altLang="en-US" dirty="0">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q"/>
            </a:pPr>
            <a:r>
              <a:rPr lang="en-US" b="1" dirty="0"/>
              <a:t>Data parallelism</a:t>
            </a:r>
            <a:r>
              <a:rPr lang="en-US" dirty="0"/>
              <a:t>: for example, summing the contents of an array of size N. On a single-core system, one thread would simply sum the elements [0] ...[N − 1]. On a dual-core system, however, thread A, running on core 0, could sum the elements [0] . . . [N∕2 − 1] while thread B, running on core 1, could sum the elements [N∕2] . . . [N − 1]. The two threads would be running in parallel on separate computing cores.</a:t>
            </a:r>
          </a:p>
          <a:p>
            <a:pPr marL="171450" indent="-171450">
              <a:buFont typeface="Wingdings" panose="05000000000000000000" pitchFamily="2" charset="2"/>
              <a:buChar char="q"/>
            </a:pPr>
            <a:r>
              <a:rPr lang="en-US" b="1" dirty="0"/>
              <a:t>Task</a:t>
            </a:r>
            <a:r>
              <a:rPr lang="en-US" dirty="0"/>
              <a:t> </a:t>
            </a:r>
            <a:r>
              <a:rPr lang="en-US" sz="1800" b="1" dirty="0">
                <a:solidFill>
                  <a:srgbClr val="000000"/>
                </a:solidFill>
                <a:effectLst/>
                <a:latin typeface="Tahoma" panose="020B0604030504040204" pitchFamily="34" charset="0"/>
              </a:rPr>
              <a:t>parallelism</a:t>
            </a:r>
            <a:r>
              <a:rPr lang="en-US" dirty="0"/>
              <a:t>: an example of task parallelism might involve two threads, each performing a unique statistical operation on the array of elements. The threads again are operating in parallel on separate computing cores, but each is performing a unique operation.</a:t>
            </a:r>
          </a:p>
          <a:p>
            <a:pPr marL="171450" indent="-171450">
              <a:buFont typeface="Wingdings" panose="05000000000000000000" pitchFamily="2" charset="2"/>
              <a:buChar char="q"/>
            </a:pPr>
            <a:endParaRPr lang="en-US" dirty="0"/>
          </a:p>
        </p:txBody>
      </p:sp>
      <p:sp>
        <p:nvSpPr>
          <p:cNvPr id="4" name="Slide Number Placeholder 3"/>
          <p:cNvSpPr>
            <a:spLocks noGrp="1"/>
          </p:cNvSpPr>
          <p:nvPr>
            <p:ph type="sldNum" sz="quarter" idx="5"/>
          </p:nvPr>
        </p:nvSpPr>
        <p:spPr/>
        <p:txBody>
          <a:bodyPr/>
          <a:lstStyle/>
          <a:p>
            <a:pPr>
              <a:defRPr/>
            </a:pPr>
            <a:fld id="{B502DF71-3C45-4C55-AF2B-283333F9BC5B}" type="slidenum">
              <a:rPr lang="en-US" altLang="x-none" smtClean="0"/>
              <a:pPr>
                <a:defRPr/>
              </a:pPr>
              <a:t>13</a:t>
            </a:fld>
            <a:endParaRPr lang="en-US" altLang="x-none"/>
          </a:p>
        </p:txBody>
      </p:sp>
    </p:spTree>
    <p:extLst>
      <p:ext uri="{BB962C8B-B14F-4D97-AF65-F5344CB8AC3E}">
        <p14:creationId xmlns:p14="http://schemas.microsoft.com/office/powerpoint/2010/main" val="718198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B307F2A2-9C89-4CCD-8947-EF9F7A7FA4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4200DDC-C11B-49B3-97E9-1ED578740C37}" type="slidenum">
              <a:rPr lang="en-US" altLang="en-US" smtClean="0">
                <a:latin typeface="Helvetica" panose="020B0604020202020204" pitchFamily="34" charset="0"/>
              </a:rPr>
              <a:pPr/>
              <a:t>14</a:t>
            </a:fld>
            <a:endParaRPr lang="en-US" altLang="en-US">
              <a:latin typeface="Helvetica" panose="020B0604020202020204" pitchFamily="34" charset="0"/>
            </a:endParaRPr>
          </a:p>
        </p:txBody>
      </p:sp>
      <p:sp>
        <p:nvSpPr>
          <p:cNvPr id="26626" name="Rectangle 2">
            <a:extLst>
              <a:ext uri="{FF2B5EF4-FFF2-40B4-BE49-F238E27FC236}">
                <a16:creationId xmlns:a16="http://schemas.microsoft.com/office/drawing/2014/main" id="{FB56883D-676A-482F-9E14-FE9A4AE241AE}"/>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A2F62D35-9C65-414C-A86A-3FDBE9961F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ar-SA" sz="12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قانون</a:t>
            </a:r>
            <a:r>
              <a:rPr lang="en-US" sz="1200" b="1"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 Amdahl</a:t>
            </a:r>
          </a:p>
          <a:p>
            <a:endParaRPr lang="en-US" altLang="en-US" dirty="0">
              <a:latin typeface="Times New Roman" panose="02020603050405020304" pitchFamily="18" charset="0"/>
            </a:endParaRPr>
          </a:p>
          <a:p>
            <a:r>
              <a:rPr lang="en-US" altLang="en-US" dirty="0">
                <a:latin typeface="Times New Roman" panose="02020603050405020304" pitchFamily="18" charset="0"/>
              </a:rPr>
              <a:t>Speedup &lt;= 1/ (0.15 + (0.75/2))=1.62</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a:extLst>
              <a:ext uri="{FF2B5EF4-FFF2-40B4-BE49-F238E27FC236}">
                <a16:creationId xmlns:a16="http://schemas.microsoft.com/office/drawing/2014/main" id="{3DF3E7C6-C9CA-4089-A553-275E1982B8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9398EA6-8FE3-4BCE-B6A8-508B0A27C7F8}" type="slidenum">
              <a:rPr lang="en-US" altLang="en-US" smtClean="0">
                <a:latin typeface="Helvetica" panose="020B0604020202020204" pitchFamily="34" charset="0"/>
              </a:rPr>
              <a:pPr/>
              <a:t>16</a:t>
            </a:fld>
            <a:endParaRPr lang="en-US" altLang="en-US">
              <a:latin typeface="Helvetica" panose="020B0604020202020204" pitchFamily="34" charset="0"/>
            </a:endParaRPr>
          </a:p>
        </p:txBody>
      </p:sp>
      <p:sp>
        <p:nvSpPr>
          <p:cNvPr id="29698" name="Rectangle 2">
            <a:extLst>
              <a:ext uri="{FF2B5EF4-FFF2-40B4-BE49-F238E27FC236}">
                <a16:creationId xmlns:a16="http://schemas.microsoft.com/office/drawing/2014/main" id="{173988C8-FA90-46B8-B16F-16B1E13B3807}"/>
              </a:ext>
            </a:extLst>
          </p:cNvPr>
          <p:cNvSpPr>
            <a:spLocks noGrp="1" noRot="1" noChangeAspect="1" noChangeArrowheads="1" noTextEdit="1"/>
          </p:cNvSpPr>
          <p:nvPr>
            <p:ph type="sldImg"/>
          </p:nvPr>
        </p:nvSpPr>
        <p:spPr>
          <a:ln/>
        </p:spPr>
      </p:sp>
      <p:sp>
        <p:nvSpPr>
          <p:cNvPr id="29699" name="Rectangle 3">
            <a:extLst>
              <a:ext uri="{FF2B5EF4-FFF2-40B4-BE49-F238E27FC236}">
                <a16:creationId xmlns:a16="http://schemas.microsoft.com/office/drawing/2014/main" id="{E2C96CC4-5B31-40CD-B384-477B7275DA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b="0" i="0" dirty="0">
                <a:solidFill>
                  <a:srgbClr val="202122"/>
                </a:solidFill>
                <a:effectLst/>
                <a:latin typeface="Arial" panose="020B0604020202020204" pitchFamily="34" charset="0"/>
              </a:rPr>
              <a:t>POSIX Threads is an API defined by the </a:t>
            </a:r>
            <a:r>
              <a:rPr lang="en-US" b="0" i="0" u="none" strike="noStrike" dirty="0">
                <a:solidFill>
                  <a:srgbClr val="3366CC"/>
                </a:solidFill>
                <a:effectLst/>
                <a:latin typeface="Arial" panose="020B0604020202020204" pitchFamily="34" charset="0"/>
                <a:hlinkClick r:id="rId3" tooltip="Institute of Electrical and Electronics Engineers"/>
              </a:rPr>
              <a:t>Institute of Electrical and Electronics Engineers</a:t>
            </a:r>
            <a:r>
              <a:rPr lang="en-US" b="0" i="0" dirty="0">
                <a:solidFill>
                  <a:srgbClr val="202122"/>
                </a:solidFill>
                <a:effectLst/>
                <a:latin typeface="Arial" panose="020B0604020202020204" pitchFamily="34" charset="0"/>
              </a:rPr>
              <a:t> (IEEE) standard </a:t>
            </a:r>
            <a:r>
              <a:rPr lang="en-US" b="0" i="1" u="none" strike="noStrike" dirty="0">
                <a:solidFill>
                  <a:srgbClr val="3366CC"/>
                </a:solidFill>
                <a:effectLst/>
                <a:latin typeface="Arial" panose="020B0604020202020204" pitchFamily="34" charset="0"/>
                <a:hlinkClick r:id="rId4" tooltip="POSIX"/>
              </a:rPr>
              <a:t>POSIX</a:t>
            </a:r>
            <a:r>
              <a:rPr lang="en-US" b="0" i="1" dirty="0">
                <a:solidFill>
                  <a:srgbClr val="202122"/>
                </a:solidFill>
                <a:effectLst/>
                <a:latin typeface="Arial" panose="020B0604020202020204" pitchFamily="34" charset="0"/>
              </a:rPr>
              <a:t>.1c, Threads extensions (IEEE Std 1003.1c-1995)</a:t>
            </a:r>
            <a:r>
              <a:rPr lang="en-US" b="0" i="0" dirty="0">
                <a:solidFill>
                  <a:srgbClr val="202122"/>
                </a:solidFill>
                <a:effectLst/>
                <a:latin typeface="Arial" panose="020B0604020202020204" pitchFamily="34" charset="0"/>
              </a:rPr>
              <a:t>.</a:t>
            </a:r>
          </a:p>
          <a:p>
            <a:pPr algn="l"/>
            <a:r>
              <a:rPr lang="en-US" b="0" i="0" dirty="0">
                <a:solidFill>
                  <a:srgbClr val="202122"/>
                </a:solidFill>
                <a:effectLst/>
                <a:latin typeface="Arial" panose="020B0604020202020204" pitchFamily="34" charset="0"/>
              </a:rPr>
              <a:t>Implementations of the API are available on many </a:t>
            </a:r>
            <a:r>
              <a:rPr lang="en-US" b="0" i="0" u="none" strike="noStrike" dirty="0">
                <a:solidFill>
                  <a:srgbClr val="3366CC"/>
                </a:solidFill>
                <a:effectLst/>
                <a:latin typeface="Arial" panose="020B0604020202020204" pitchFamily="34" charset="0"/>
                <a:hlinkClick r:id="rId5" tooltip="Unix-like"/>
              </a:rPr>
              <a:t>Unix-like</a:t>
            </a:r>
            <a:r>
              <a:rPr lang="en-US" b="0" i="0" dirty="0">
                <a:solidFill>
                  <a:srgbClr val="202122"/>
                </a:solidFill>
                <a:effectLst/>
                <a:latin typeface="Arial" panose="020B0604020202020204" pitchFamily="34" charset="0"/>
              </a:rPr>
              <a:t> POSIX-conformant </a:t>
            </a:r>
            <a:r>
              <a:rPr lang="en-US" b="0" i="0" u="none" strike="noStrike" dirty="0">
                <a:solidFill>
                  <a:srgbClr val="3366CC"/>
                </a:solidFill>
                <a:effectLst/>
                <a:latin typeface="Arial" panose="020B0604020202020204" pitchFamily="34" charset="0"/>
                <a:hlinkClick r:id="rId6" tooltip="Operating system"/>
              </a:rPr>
              <a:t>operating systems</a:t>
            </a:r>
            <a:r>
              <a:rPr lang="en-US" b="0" i="0" dirty="0">
                <a:solidFill>
                  <a:srgbClr val="202122"/>
                </a:solidFill>
                <a:effectLst/>
                <a:latin typeface="Arial" panose="020B0604020202020204" pitchFamily="34" charset="0"/>
              </a:rPr>
              <a:t> such as </a:t>
            </a:r>
            <a:r>
              <a:rPr lang="en-US" b="0" i="0" u="none" strike="noStrike" dirty="0">
                <a:solidFill>
                  <a:srgbClr val="3366CC"/>
                </a:solidFill>
                <a:effectLst/>
                <a:latin typeface="Arial" panose="020B0604020202020204" pitchFamily="34" charset="0"/>
                <a:hlinkClick r:id="rId7" tooltip="FreeBSD"/>
              </a:rPr>
              <a:t>FreeBSD</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8" tooltip="NetBSD"/>
              </a:rPr>
              <a:t>NetBSD</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9" tooltip="OpenBSD"/>
              </a:rPr>
              <a:t>OpenBSD</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10" tooltip="Linux"/>
              </a:rPr>
              <a:t>Linux</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11" tooltip="MacOS"/>
              </a:rPr>
              <a:t>macOS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12" tooltip="Android (operating system)"/>
              </a:rPr>
              <a:t>Android</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13"/>
              </a:rPr>
              <a:t>[1]</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14" tooltip="Solaris (operating system)"/>
              </a:rPr>
              <a:t>Solaris</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15" tooltip="Redox (operating system)"/>
              </a:rPr>
              <a:t>Redox</a:t>
            </a:r>
            <a:r>
              <a:rPr lang="en-US" b="0" i="0" dirty="0">
                <a:solidFill>
                  <a:srgbClr val="202122"/>
                </a:solidFill>
                <a:effectLst/>
                <a:latin typeface="Arial" panose="020B0604020202020204" pitchFamily="34" charset="0"/>
              </a:rPr>
              <a:t>,</a:t>
            </a:r>
          </a:p>
          <a:p>
            <a:endParaRPr lang="en-US" altLang="en-US" dirty="0">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r>
              <a:rPr lang="en-US" dirty="0"/>
              <a:t>User threads are supported above the kernel and are managed without kernel support, whereas kernel threads are supported and managed directly by the operating system.</a:t>
            </a:r>
          </a:p>
          <a:p>
            <a:pPr marL="171450" indent="-171450">
              <a:buFont typeface="Wingdings" panose="05000000000000000000" pitchFamily="2" charset="2"/>
              <a:buChar char="Ø"/>
            </a:pPr>
            <a:r>
              <a:rPr lang="en-US" dirty="0"/>
              <a:t>If a user threads want to do a kernel operation, it must run on a kernel thread. </a:t>
            </a:r>
          </a:p>
        </p:txBody>
      </p:sp>
      <p:sp>
        <p:nvSpPr>
          <p:cNvPr id="4" name="Slide Number Placeholder 3"/>
          <p:cNvSpPr>
            <a:spLocks noGrp="1"/>
          </p:cNvSpPr>
          <p:nvPr>
            <p:ph type="sldNum" sz="quarter" idx="5"/>
          </p:nvPr>
        </p:nvSpPr>
        <p:spPr/>
        <p:txBody>
          <a:bodyPr/>
          <a:lstStyle/>
          <a:p>
            <a:pPr>
              <a:defRPr/>
            </a:pPr>
            <a:fld id="{B502DF71-3C45-4C55-AF2B-283333F9BC5B}" type="slidenum">
              <a:rPr lang="en-US" altLang="x-none" smtClean="0"/>
              <a:pPr>
                <a:defRPr/>
              </a:pPr>
              <a:t>17</a:t>
            </a:fld>
            <a:endParaRPr lang="en-US" altLang="x-none"/>
          </a:p>
        </p:txBody>
      </p:sp>
    </p:spTree>
    <p:extLst>
      <p:ext uri="{BB962C8B-B14F-4D97-AF65-F5344CB8AC3E}">
        <p14:creationId xmlns:p14="http://schemas.microsoft.com/office/powerpoint/2010/main" val="34146328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12803BA9-336C-40B8-B240-AE76B19DBC4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6A5F754-A269-48A9-AF00-EE1AB4FE158B}" type="slidenum">
              <a:rPr lang="en-US" altLang="en-US" smtClean="0">
                <a:latin typeface="Helvetica" panose="020B0604020202020204" pitchFamily="34" charset="0"/>
              </a:rPr>
              <a:pPr/>
              <a:t>18</a:t>
            </a:fld>
            <a:endParaRPr lang="en-US" altLang="en-US">
              <a:latin typeface="Helvetica" panose="020B0604020202020204" pitchFamily="34" charset="0"/>
            </a:endParaRPr>
          </a:p>
        </p:txBody>
      </p:sp>
      <p:sp>
        <p:nvSpPr>
          <p:cNvPr id="32770" name="Rectangle 2">
            <a:extLst>
              <a:ext uri="{FF2B5EF4-FFF2-40B4-BE49-F238E27FC236}">
                <a16:creationId xmlns:a16="http://schemas.microsoft.com/office/drawing/2014/main" id="{3118FFA9-F8CF-48E9-8DBD-7D20A0B41DDE}"/>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4CD8A752-1AAD-4C50-BBDA-5D51338F2F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marR="0" indent="-285750" algn="r" rtl="1">
              <a:lnSpc>
                <a:spcPct val="115000"/>
              </a:lnSpc>
              <a:spcAft>
                <a:spcPts val="800"/>
              </a:spcAft>
              <a:buFont typeface="Arial" panose="020B0604020202020204" pitchFamily="34" charset="0"/>
              <a:buChar char="•"/>
            </a:pPr>
            <a:r>
              <a:rPr lang="fa-IR" sz="1800" kern="100" dirty="0">
                <a:effectLst/>
                <a:latin typeface="Aptos" panose="020B0004020202020204" pitchFamily="34" charset="0"/>
                <a:ea typeface="Aptos" panose="020B0004020202020204" pitchFamily="34" charset="0"/>
                <a:cs typeface="Arial" panose="020B0604020202020204" pitchFamily="34" charset="0"/>
              </a:rPr>
              <a:t>۱</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ar-SA" sz="1800" b="1" kern="100" dirty="0">
                <a:effectLst/>
                <a:latin typeface="Aptos" panose="020B0004020202020204" pitchFamily="34" charset="0"/>
                <a:ea typeface="Aptos" panose="020B0004020202020204" pitchFamily="34" charset="0"/>
                <a:cs typeface="Arial" panose="020B0604020202020204" pitchFamily="34" charset="0"/>
              </a:rPr>
              <a:t>مدل بسیاری به یک</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285750" marR="0" indent="-285750" algn="r" rtl="1">
              <a:lnSpc>
                <a:spcPct val="115000"/>
              </a:lnSpc>
              <a:spcAft>
                <a:spcPts val="800"/>
              </a:spcAft>
              <a:buFont typeface="Arial" panose="020B0604020202020204" pitchFamily="34" charset="0"/>
              <a:buChar char="•"/>
            </a:pPr>
            <a:r>
              <a:rPr lang="ar-SA" sz="1800" kern="100" dirty="0">
                <a:effectLst/>
                <a:latin typeface="Aptos" panose="020B0004020202020204" pitchFamily="34" charset="0"/>
                <a:ea typeface="Aptos" panose="020B0004020202020204" pitchFamily="34" charset="0"/>
                <a:cs typeface="Arial" panose="020B0604020202020204" pitchFamily="34" charset="0"/>
              </a:rPr>
              <a:t>این مدل مانند صف مشتریان در یک نانوایی کوچک است که فقط یک صندوق‌دار دارد. چندین مشتری (نخ‌ها) صف می‌کشند، اما فقط یکی به صورت همزمان توسط صندوق‌دار (یک نخ کرنل) خدمات دریافت می‌کند. اگر صندوق‌دار مشغول شود یا مشکلی برایش پیش آید، تمام صف باید منتظر بمانند</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285750" marR="0" indent="-285750" algn="r" rtl="1">
              <a:lnSpc>
                <a:spcPct val="115000"/>
              </a:lnSpc>
              <a:spcAft>
                <a:spcPts val="800"/>
              </a:spcAft>
              <a:buFont typeface="Arial" panose="020B0604020202020204" pitchFamily="34" charset="0"/>
              <a:buChar char="•"/>
            </a:pPr>
            <a:r>
              <a:rPr lang="ar-SA" sz="1800" kern="100" dirty="0">
                <a:effectLst/>
                <a:latin typeface="Aptos" panose="020B0004020202020204" pitchFamily="34" charset="0"/>
                <a:ea typeface="Aptos" panose="020B0004020202020204" pitchFamily="34" charset="0"/>
                <a:cs typeface="Arial" panose="020B0604020202020204" pitchFamily="34" charset="0"/>
              </a:rPr>
              <a:t>در </a:t>
            </a:r>
            <a:r>
              <a:rPr lang="ar-SA" sz="1800" b="1" kern="100" dirty="0">
                <a:effectLst/>
                <a:latin typeface="Aptos" panose="020B0004020202020204" pitchFamily="34" charset="0"/>
                <a:ea typeface="Aptos" panose="020B0004020202020204" pitchFamily="34" charset="0"/>
                <a:cs typeface="Arial" panose="020B0604020202020204" pitchFamily="34" charset="0"/>
              </a:rPr>
              <a:t>مدل بسیاری به یک</a:t>
            </a:r>
            <a:r>
              <a:rPr lang="ar-SA" sz="1800" kern="100" dirty="0">
                <a:effectLst/>
                <a:latin typeface="Aptos" panose="020B0004020202020204" pitchFamily="34" charset="0"/>
                <a:ea typeface="Aptos" panose="020B0004020202020204" pitchFamily="34" charset="0"/>
                <a:cs typeface="Arial" panose="020B0604020202020204" pitchFamily="34" charset="0"/>
              </a:rPr>
              <a:t>، بسیاری از نخ‌های کاربری به یک نخ کرنل نگاشت می‌شوند. این مدل ساده و کارآمد است زیرا نیازی به هماهنگی بین نخ‌های کرنل ندارد، اما اگر یک نخ مسدود شود، کل فرآیند متوقف می‌شود</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742950" marR="0" lvl="1" indent="-285750" algn="r" rtl="1">
              <a:lnSpc>
                <a:spcPct val="115000"/>
              </a:lnSpc>
              <a:spcAft>
                <a:spcPts val="800"/>
              </a:spcAft>
              <a:buFont typeface="Arial" panose="020B0604020202020204" pitchFamily="34" charset="0"/>
              <a:buChar char="•"/>
            </a:pPr>
            <a:r>
              <a:rPr lang="ar-SA" sz="1800" b="1" kern="100" dirty="0">
                <a:effectLst/>
                <a:latin typeface="Aptos" panose="020B0004020202020204" pitchFamily="34" charset="0"/>
                <a:ea typeface="Aptos" panose="020B0004020202020204" pitchFamily="34" charset="0"/>
                <a:cs typeface="Arial" panose="020B0604020202020204" pitchFamily="34" charset="0"/>
              </a:rPr>
              <a:t>مثال</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ar-SA" sz="1800" kern="100" dirty="0">
                <a:effectLst/>
                <a:latin typeface="Aptos" panose="020B0004020202020204" pitchFamily="34" charset="0"/>
                <a:ea typeface="Aptos" panose="020B0004020202020204" pitchFamily="34" charset="0"/>
                <a:cs typeface="Arial" panose="020B0604020202020204" pitchFamily="34" charset="0"/>
              </a:rPr>
              <a:t>فرض کنید در حال برنامه‌نویسی یک بازی هستید و حرکت شخصیت‌ها توسط نخ‌های کاربری مدیریت می‌شود که به یک نخ کرنل متصل هستند. اگر یک شخصیت دچار مشکل شود و حرکت نکند، کل بازی متوقف خواهد شد</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a:buNone/>
            </a:pPr>
            <a:endParaRPr lang="en-US" dirty="0">
              <a:effectLst/>
            </a:endParaRPr>
          </a:p>
          <a:p>
            <a:pPr marL="742950" marR="0" lvl="1" indent="-285750" algn="r" rtl="1">
              <a:lnSpc>
                <a:spcPct val="115000"/>
              </a:lnSpc>
              <a:spcAft>
                <a:spcPts val="800"/>
              </a:spcAft>
              <a:buSzPts val="1000"/>
              <a:buFont typeface="Courier New" panose="02070309020205020404" pitchFamily="49" charset="0"/>
              <a:buChar char="o"/>
              <a:tabLst>
                <a:tab pos="914400" algn="l"/>
              </a:tabLst>
            </a:pPr>
            <a:r>
              <a:rPr lang="ar-SA" sz="1200" kern="100" dirty="0">
                <a:effectLst/>
                <a:latin typeface="Aptos" panose="020B0004020202020204" pitchFamily="34" charset="0"/>
                <a:ea typeface="Aptos" panose="020B0004020202020204" pitchFamily="34" charset="0"/>
                <a:cs typeface="Arial" panose="020B0604020202020204" pitchFamily="34" charset="0"/>
              </a:rPr>
              <a:t>بازی‌های قدیمی یا ابزارهای تک‌نخی که به جای اجرای هم‌زمان، بر همکاری چندوظیفه‌ای تکیه داشتند. سیستم‌های جاسازی‌شده سبک ممکن است همچنان از این مدل برای سادگی استفاده کنند</a:t>
            </a:r>
            <a:r>
              <a:rPr lang="en-US" sz="1200" kern="100">
                <a:effectLst/>
                <a:latin typeface="Aptos" panose="020B0004020202020204" pitchFamily="34" charset="0"/>
                <a:ea typeface="Aptos" panose="020B0004020202020204" pitchFamily="34" charset="0"/>
                <a:cs typeface="Times New Roman" panose="02020603050405020304" pitchFamily="18" charset="0"/>
              </a:rPr>
              <a:t>.</a:t>
            </a:r>
          </a:p>
          <a:p>
            <a:pPr marL="742950" marR="0" lvl="1" indent="-285750" algn="r" rtl="1">
              <a:lnSpc>
                <a:spcPct val="115000"/>
              </a:lnSpc>
              <a:spcAft>
                <a:spcPts val="800"/>
              </a:spcAft>
              <a:buFont typeface="Arial" panose="020B0604020202020204" pitchFamily="34" charset="0"/>
              <a:buChar char="•"/>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285750" marR="0" indent="-285750" algn="r" rtl="1">
              <a:lnSpc>
                <a:spcPct val="115000"/>
              </a:lnSpc>
              <a:spcAft>
                <a:spcPts val="800"/>
              </a:spcAft>
              <a:buFont typeface="Arial" panose="020B0604020202020204" pitchFamily="34" charset="0"/>
              <a:buChar char="•"/>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285750" marR="0" indent="-285750" algn="r" rtl="1">
              <a:lnSpc>
                <a:spcPct val="115000"/>
              </a:lnSpc>
              <a:spcAft>
                <a:spcPts val="800"/>
              </a:spcAft>
              <a:buFont typeface="Arial" panose="020B0604020202020204" pitchFamily="34" charset="0"/>
              <a:buChar char="•"/>
            </a:pPr>
            <a:r>
              <a:rPr lang="fa-IR" sz="1800" kern="100" dirty="0">
                <a:effectLst/>
                <a:latin typeface="Aptos" panose="020B0004020202020204" pitchFamily="34" charset="0"/>
                <a:ea typeface="Aptos" panose="020B0004020202020204" pitchFamily="34" charset="0"/>
                <a:cs typeface="Arial" panose="020B0604020202020204" pitchFamily="34" charset="0"/>
              </a:rPr>
              <a:t>۲</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ar-SA" sz="1800" b="1" kern="100" dirty="0">
                <a:effectLst/>
                <a:latin typeface="Aptos" panose="020B0004020202020204" pitchFamily="34" charset="0"/>
                <a:ea typeface="Aptos" panose="020B0004020202020204" pitchFamily="34" charset="0"/>
                <a:cs typeface="Arial" panose="020B0604020202020204" pitchFamily="34" charset="0"/>
              </a:rPr>
              <a:t>مدل یک به یک</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285750" marR="0" indent="-285750" algn="r" rtl="1">
              <a:lnSpc>
                <a:spcPct val="115000"/>
              </a:lnSpc>
              <a:spcAft>
                <a:spcPts val="800"/>
              </a:spcAft>
              <a:buFont typeface="Arial" panose="020B0604020202020204" pitchFamily="34" charset="0"/>
              <a:buChar char="•"/>
            </a:pPr>
            <a:r>
              <a:rPr lang="ar-SA" sz="1800" kern="100" dirty="0">
                <a:effectLst/>
                <a:latin typeface="Aptos" panose="020B0004020202020204" pitchFamily="34" charset="0"/>
                <a:ea typeface="Aptos" panose="020B0004020202020204" pitchFamily="34" charset="0"/>
                <a:cs typeface="Arial" panose="020B0604020202020204" pitchFamily="34" charset="0"/>
              </a:rPr>
              <a:t>این مدل شبیه یک رستوران لوکس است که هر میز (نخ) یک گارسون اختصاصی دارد (نخ کرنل). اگر یک گارسون استراحت کند، تاثیری بر سایرین نخواهد داشت و آنها به خدمت‌رسانی به میزهای خود ادامه می‌دهند</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285750" marR="0" indent="-285750" algn="r" rtl="1">
              <a:lnSpc>
                <a:spcPct val="115000"/>
              </a:lnSpc>
              <a:spcAft>
                <a:spcPts val="800"/>
              </a:spcAft>
              <a:buFont typeface="Arial" panose="020B0604020202020204" pitchFamily="34" charset="0"/>
              <a:buChar char="•"/>
            </a:pPr>
            <a:r>
              <a:rPr lang="ar-SA" sz="1800" kern="100" dirty="0">
                <a:effectLst/>
                <a:latin typeface="Aptos" panose="020B0004020202020204" pitchFamily="34" charset="0"/>
                <a:ea typeface="Aptos" panose="020B0004020202020204" pitchFamily="34" charset="0"/>
                <a:cs typeface="Arial" panose="020B0604020202020204" pitchFamily="34" charset="0"/>
              </a:rPr>
              <a:t>در </a:t>
            </a:r>
            <a:r>
              <a:rPr lang="ar-SA" sz="1800" b="1" kern="100" dirty="0">
                <a:effectLst/>
                <a:latin typeface="Aptos" panose="020B0004020202020204" pitchFamily="34" charset="0"/>
                <a:ea typeface="Aptos" panose="020B0004020202020204" pitchFamily="34" charset="0"/>
                <a:cs typeface="Arial" panose="020B0604020202020204" pitchFamily="34" charset="0"/>
              </a:rPr>
              <a:t>مدل یک به یک</a:t>
            </a:r>
            <a:r>
              <a:rPr lang="ar-SA" sz="1800" kern="100" dirty="0">
                <a:effectLst/>
                <a:latin typeface="Aptos" panose="020B0004020202020204" pitchFamily="34" charset="0"/>
                <a:ea typeface="Aptos" panose="020B0004020202020204" pitchFamily="34" charset="0"/>
                <a:cs typeface="Arial" panose="020B0604020202020204" pitchFamily="34" charset="0"/>
              </a:rPr>
              <a:t>، هر نخ کاربری یک نخ کرنل اختصاصی دارد. این باعث می‌شود نخ‌ها به طور مستقل اجرا شوند و سیستم بتواند از پردازنده‌های چندگانه استفاده کند. با این حال، ایجاد نخ کرنل برای هر نخ کاربری می‌تواند منابع زیادی مصرف کند</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742950" marR="0" lvl="1" indent="-285750" algn="r" rtl="1">
              <a:lnSpc>
                <a:spcPct val="115000"/>
              </a:lnSpc>
              <a:spcAft>
                <a:spcPts val="800"/>
              </a:spcAft>
              <a:buFont typeface="Arial" panose="020B0604020202020204" pitchFamily="34" charset="0"/>
              <a:buChar char="•"/>
            </a:pPr>
            <a:r>
              <a:rPr lang="ar-SA" sz="1800" b="1" kern="100" dirty="0">
                <a:effectLst/>
                <a:latin typeface="Aptos" panose="020B0004020202020204" pitchFamily="34" charset="0"/>
                <a:ea typeface="Aptos" panose="020B0004020202020204" pitchFamily="34" charset="0"/>
                <a:cs typeface="Arial" panose="020B0604020202020204" pitchFamily="34" charset="0"/>
              </a:rPr>
              <a:t>مثال</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ar-SA" sz="1800" kern="100" dirty="0">
                <a:effectLst/>
                <a:latin typeface="Aptos" panose="020B0004020202020204" pitchFamily="34" charset="0"/>
                <a:ea typeface="Aptos" panose="020B0004020202020204" pitchFamily="34" charset="0"/>
                <a:cs typeface="Arial" panose="020B0604020202020204" pitchFamily="34" charset="0"/>
              </a:rPr>
              <a:t>به یک مرورگر وب فکر کنید که هر تب آن یک نخ مستقل است و یک نخ کرنل پشتیبان آن است. اگر یک تب کرش کند، تب‌های دیگر همچنان به کار خود ادامه می‌دهند</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a:buNone/>
            </a:pPr>
            <a:endParaRPr lang="en-US" dirty="0">
              <a:effectLst/>
            </a:endParaRPr>
          </a:p>
          <a:p>
            <a:pPr>
              <a:buNone/>
            </a:pPr>
            <a:endParaRPr lang="en-US" dirty="0">
              <a:effectLst/>
            </a:endParaRPr>
          </a:p>
          <a:p>
            <a:pPr marL="742950" marR="0" lvl="1" indent="-285750" algn="r" rtl="1">
              <a:lnSpc>
                <a:spcPct val="115000"/>
              </a:lnSpc>
              <a:spcAft>
                <a:spcPts val="800"/>
              </a:spcAft>
              <a:buSzPts val="1000"/>
              <a:buFont typeface="Courier New" panose="02070309020205020404" pitchFamily="49" charset="0"/>
              <a:buChar char="o"/>
              <a:tabLst>
                <a:tab pos="914400" algn="l"/>
              </a:tabLst>
            </a:pPr>
            <a:r>
              <a:rPr lang="ar-SA" sz="1200" kern="100" dirty="0">
                <a:effectLst/>
                <a:latin typeface="Aptos" panose="020B0004020202020204" pitchFamily="34" charset="0"/>
                <a:ea typeface="Aptos" panose="020B0004020202020204" pitchFamily="34" charset="0"/>
                <a:cs typeface="Arial" panose="020B0604020202020204" pitchFamily="34" charset="0"/>
              </a:rPr>
              <a:t>برنامه‌های موبایل</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ar-SA" sz="1200" kern="100" dirty="0">
                <a:effectLst/>
                <a:latin typeface="Aptos" panose="020B0004020202020204" pitchFamily="34" charset="0"/>
                <a:ea typeface="Aptos" panose="020B0004020202020204" pitchFamily="34" charset="0"/>
                <a:cs typeface="Arial" panose="020B0604020202020204" pitchFamily="34" charset="0"/>
              </a:rPr>
              <a:t>در اندروید، هر کامپوننت مانند نخ رابط کاربری (نخ اصلی) با نخ‌های کاری دیگر برای وظایف موازی مانند عملیات شبکه تعامل دارد</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a:t>
            </a:r>
          </a:p>
          <a:p>
            <a:pPr marL="742950" marR="0" lvl="1" indent="-285750" algn="r" rtl="1">
              <a:lnSpc>
                <a:spcPct val="115000"/>
              </a:lnSpc>
              <a:spcAft>
                <a:spcPts val="800"/>
              </a:spcAft>
              <a:buFont typeface="Arial" panose="020B0604020202020204" pitchFamily="34" charset="0"/>
              <a:buChar char="•"/>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285750" marR="0" indent="-285750" algn="r" rtl="1">
              <a:lnSpc>
                <a:spcPct val="115000"/>
              </a:lnSpc>
              <a:spcAft>
                <a:spcPts val="800"/>
              </a:spcAft>
              <a:buFont typeface="Arial" panose="020B0604020202020204" pitchFamily="34" charset="0"/>
              <a:buChar char="•"/>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285750" marR="0" indent="-285750" algn="r" rtl="1">
              <a:lnSpc>
                <a:spcPct val="115000"/>
              </a:lnSpc>
              <a:spcAft>
                <a:spcPts val="800"/>
              </a:spcAft>
              <a:buFont typeface="Arial" panose="020B0604020202020204" pitchFamily="34" charset="0"/>
              <a:buChar char="•"/>
            </a:pPr>
            <a:r>
              <a:rPr lang="fa-IR" sz="1800" kern="100" dirty="0">
                <a:effectLst/>
                <a:latin typeface="Aptos" panose="020B0004020202020204" pitchFamily="34" charset="0"/>
                <a:ea typeface="Aptos" panose="020B0004020202020204" pitchFamily="34" charset="0"/>
                <a:cs typeface="Arial" panose="020B0604020202020204" pitchFamily="34" charset="0"/>
              </a:rPr>
              <a:t>۳</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ar-SA" sz="1800" b="1" kern="100" dirty="0">
                <a:effectLst/>
                <a:latin typeface="Aptos" panose="020B0004020202020204" pitchFamily="34" charset="0"/>
                <a:ea typeface="Aptos" panose="020B0004020202020204" pitchFamily="34" charset="0"/>
                <a:cs typeface="Arial" panose="020B0604020202020204" pitchFamily="34" charset="0"/>
              </a:rPr>
              <a:t>مدل </a:t>
            </a:r>
            <a:r>
              <a:rPr lang="fa-IR" sz="1800" b="1" kern="100" dirty="0">
                <a:effectLst/>
                <a:latin typeface="Aptos" panose="020B0004020202020204" pitchFamily="34" charset="0"/>
                <a:ea typeface="Aptos" panose="020B0004020202020204" pitchFamily="34" charset="0"/>
                <a:cs typeface="Arial" panose="020B0604020202020204" pitchFamily="34" charset="0"/>
              </a:rPr>
              <a:t>چند به چند</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742950" marR="0" lvl="1" indent="-285750" algn="r" rtl="1">
              <a:lnSpc>
                <a:spcPct val="115000"/>
              </a:lnSpc>
              <a:spcAft>
                <a:spcPts val="800"/>
              </a:spcAft>
              <a:buFont typeface="Arial" panose="020B0604020202020204" pitchFamily="34" charset="0"/>
              <a:buChar char="•"/>
            </a:pPr>
            <a:r>
              <a:rPr lang="ar-SA" sz="1800" kern="100" dirty="0">
                <a:effectLst/>
                <a:latin typeface="Aptos" panose="020B0004020202020204" pitchFamily="34" charset="0"/>
                <a:ea typeface="Aptos" panose="020B0004020202020204" pitchFamily="34" charset="0"/>
                <a:cs typeface="Arial" panose="020B0604020202020204" pitchFamily="34" charset="0"/>
              </a:rPr>
              <a:t>این مدل را مانند یک جشنواره غذا در نظر بگیرید که تیمی از صندوق‌داران دارد. مشتریان می‌توانند به هر صندوق‌داری که آزاد است مراجعه کنند، که این باعث انعطاف‌پذیری و کارآیی در خدمت‌رسانی می‌شود. تعداد صندوق‌داران محدود است (نخ‌های کرنل)، اما آنها می‌توانند با متعادل کردن بار کاری تعداد بیشتری از مشتریان (نخ‌های کاربری) را مدیریت کنند</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742950" marR="0" lvl="1" indent="-285750" algn="r" rtl="1">
              <a:lnSpc>
                <a:spcPct val="115000"/>
              </a:lnSpc>
              <a:spcAft>
                <a:spcPts val="800"/>
              </a:spcAft>
              <a:buFont typeface="Arial" panose="020B0604020202020204" pitchFamily="34" charset="0"/>
              <a:buChar char="•"/>
            </a:pPr>
            <a:r>
              <a:rPr lang="ar-SA" sz="1800" kern="100" dirty="0">
                <a:effectLst/>
                <a:latin typeface="Aptos" panose="020B0004020202020204" pitchFamily="34" charset="0"/>
                <a:ea typeface="Aptos" panose="020B0004020202020204" pitchFamily="34" charset="0"/>
                <a:cs typeface="Arial" panose="020B0604020202020204" pitchFamily="34" charset="0"/>
              </a:rPr>
              <a:t>در </a:t>
            </a:r>
            <a:r>
              <a:rPr lang="ar-SA" sz="1800" b="1" kern="100" dirty="0">
                <a:effectLst/>
                <a:latin typeface="Aptos" panose="020B0004020202020204" pitchFamily="34" charset="0"/>
                <a:ea typeface="Aptos" panose="020B0004020202020204" pitchFamily="34" charset="0"/>
                <a:cs typeface="Arial" panose="020B0604020202020204" pitchFamily="34" charset="0"/>
              </a:rPr>
              <a:t>مدل بسیاری به بسیاری</a:t>
            </a:r>
            <a:r>
              <a:rPr lang="ar-SA" sz="1800" kern="100" dirty="0">
                <a:effectLst/>
                <a:latin typeface="Aptos" panose="020B0004020202020204" pitchFamily="34" charset="0"/>
                <a:ea typeface="Aptos" panose="020B0004020202020204" pitchFamily="34" charset="0"/>
                <a:cs typeface="Arial" panose="020B0604020202020204" pitchFamily="34" charset="0"/>
              </a:rPr>
              <a:t>، چندین نخ کاربری به مجموعه‌ای از نخ‌های کرنل نگاشت می‌شوند. این مدل ترکیبی از بهترین ویژگی‌های دو مدل دیگر است - نخ‌ها می‌توانند به طور همزمان اجرا شوند بدون اینکه به محدودیت‌های مدل‌های یک به یک یا بسیاری به یک وابسته باشند. این مدل کارآمد است اما اجرای آن پیچیده‌تر است</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1200150" marR="0" lvl="2" indent="-285750" algn="r" rtl="1">
              <a:lnSpc>
                <a:spcPct val="115000"/>
              </a:lnSpc>
              <a:spcAft>
                <a:spcPts val="800"/>
              </a:spcAft>
              <a:buFont typeface="Arial" panose="020B0604020202020204" pitchFamily="34" charset="0"/>
              <a:buChar char="•"/>
            </a:pPr>
            <a:r>
              <a:rPr lang="ar-SA" sz="1800" b="1" kern="100" dirty="0">
                <a:effectLst/>
                <a:latin typeface="Aptos" panose="020B0004020202020204" pitchFamily="34" charset="0"/>
                <a:ea typeface="Aptos" panose="020B0004020202020204" pitchFamily="34" charset="0"/>
                <a:cs typeface="Arial" panose="020B0604020202020204" pitchFamily="34" charset="0"/>
              </a:rPr>
              <a:t>مثال</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ar-SA" sz="1800" kern="100" dirty="0">
                <a:effectLst/>
                <a:latin typeface="Aptos" panose="020B0004020202020204" pitchFamily="34" charset="0"/>
                <a:ea typeface="Aptos" panose="020B0004020202020204" pitchFamily="34" charset="0"/>
                <a:cs typeface="Arial" panose="020B0604020202020204" pitchFamily="34" charset="0"/>
              </a:rPr>
              <a:t>فرض کنید یک سرور شبکه اجتماعی دارید که تعاملات کاربران (مانند لایک کردن پست‌ها یا ارسال پیام‌ها) توسط نخ‌های کاربری مدیریت می‌شود، و تعداد محدودی نخ کرنل تضمین می‌کند که این وظایف به صورت همزمان پردازش شوند بدون اینکه منابع سیستم بیش از حد استفاده شود</a:t>
            </a:r>
            <a:r>
              <a:rPr lang="en-US" sz="1800" kern="100" dirty="0">
                <a:effectLst/>
                <a:latin typeface="Aptos" panose="020B0004020202020204" pitchFamily="34" charset="0"/>
                <a:ea typeface="Aptos" panose="020B0004020202020204" pitchFamily="34" charset="0"/>
                <a:cs typeface="Arial" panose="020B0604020202020204" pitchFamily="34" charset="0"/>
              </a:rPr>
              <a:t>.</a:t>
            </a:r>
            <a:endParaRPr lang="en-US" dirty="0">
              <a:effectLst/>
            </a:endParaRPr>
          </a:p>
          <a:p>
            <a:pPr marL="1200150" marR="0" lvl="2" indent="-285750" algn="r" rtl="1">
              <a:lnSpc>
                <a:spcPct val="115000"/>
              </a:lnSpc>
              <a:spcAft>
                <a:spcPts val="800"/>
              </a:spcAft>
              <a:buSzPts val="1000"/>
              <a:buFont typeface="Courier New" panose="02070309020205020404" pitchFamily="49" charset="0"/>
              <a:buChar char="o"/>
              <a:tabLst>
                <a:tab pos="914400" algn="l"/>
              </a:tabLst>
            </a:pPr>
            <a:r>
              <a:rPr lang="ar-SA" sz="1200" kern="100" dirty="0">
                <a:effectLst/>
                <a:latin typeface="Aptos" panose="020B0004020202020204" pitchFamily="34" charset="0"/>
                <a:ea typeface="Aptos" panose="020B0004020202020204" pitchFamily="34" charset="0"/>
                <a:cs typeface="Arial" panose="020B0604020202020204" pitchFamily="34" charset="0"/>
              </a:rPr>
              <a:t>سرورهای عملکرد بالا</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ar-SA" sz="1200" kern="100" dirty="0">
                <a:effectLst/>
                <a:latin typeface="Aptos" panose="020B0004020202020204" pitchFamily="34" charset="0"/>
                <a:ea typeface="Aptos" panose="020B0004020202020204" pitchFamily="34" charset="0"/>
                <a:cs typeface="Arial" panose="020B0604020202020204" pitchFamily="34" charset="0"/>
              </a:rPr>
              <a:t>سرورهای وب بزرگ مانند</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Apache </a:t>
            </a:r>
            <a:r>
              <a:rPr lang="ar-SA" sz="1200" kern="100" dirty="0">
                <a:effectLst/>
                <a:latin typeface="Aptos" panose="020B0004020202020204" pitchFamily="34" charset="0"/>
                <a:ea typeface="Aptos" panose="020B0004020202020204" pitchFamily="34" charset="0"/>
                <a:cs typeface="Arial" panose="020B0604020202020204" pitchFamily="34" charset="0"/>
              </a:rPr>
              <a:t>یا</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Nginx </a:t>
            </a:r>
            <a:r>
              <a:rPr lang="ar-SA" sz="1200" kern="100" dirty="0">
                <a:effectLst/>
                <a:latin typeface="Aptos" panose="020B0004020202020204" pitchFamily="34" charset="0"/>
                <a:ea typeface="Aptos" panose="020B0004020202020204" pitchFamily="34" charset="0"/>
                <a:cs typeface="Arial" panose="020B0604020202020204" pitchFamily="34" charset="0"/>
              </a:rPr>
              <a:t>که اتصالات مشتریان زیادی را مدیریت می‌کنند اغلب از کتابخانه‌های نخ‌دهی استفاده می‌کنند که با این مدل هماهنگ است</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a:t>
            </a:r>
          </a:p>
          <a:p>
            <a:pPr marL="1200150" marR="0" lvl="2" indent="-285750" algn="r" rtl="1">
              <a:lnSpc>
                <a:spcPct val="115000"/>
              </a:lnSpc>
              <a:spcAft>
                <a:spcPts val="800"/>
              </a:spcAft>
              <a:buSzPts val="1000"/>
              <a:buFont typeface="Courier New" panose="02070309020205020404" pitchFamily="49" charset="0"/>
              <a:buChar char="o"/>
              <a:tabLst>
                <a:tab pos="914400" algn="l"/>
              </a:tabLst>
            </a:pPr>
            <a:r>
              <a:rPr lang="ar-SA" sz="1200" kern="100" dirty="0">
                <a:effectLst/>
                <a:latin typeface="Aptos" panose="020B0004020202020204" pitchFamily="34" charset="0"/>
                <a:ea typeface="Aptos" panose="020B0004020202020204" pitchFamily="34" charset="0"/>
                <a:cs typeface="Arial" panose="020B0604020202020204" pitchFamily="34" charset="0"/>
              </a:rPr>
              <a:t>سیستم‌های مدیریت پایگاه داده</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t>
            </a:r>
            <a:r>
              <a:rPr lang="ar-SA" sz="1200" kern="100" dirty="0">
                <a:effectLst/>
                <a:latin typeface="Aptos" panose="020B0004020202020204" pitchFamily="34" charset="0"/>
                <a:ea typeface="Aptos" panose="020B0004020202020204" pitchFamily="34" charset="0"/>
                <a:cs typeface="Arial" panose="020B0604020202020204" pitchFamily="34" charset="0"/>
              </a:rPr>
              <a:t>سیستم‌هایی مانند</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Oracle DB </a:t>
            </a:r>
            <a:r>
              <a:rPr lang="ar-SA" sz="1200" kern="100" dirty="0">
                <a:effectLst/>
                <a:latin typeface="Aptos" panose="020B0004020202020204" pitchFamily="34" charset="0"/>
                <a:ea typeface="Aptos" panose="020B0004020202020204" pitchFamily="34" charset="0"/>
                <a:cs typeface="Arial" panose="020B0604020202020204" pitchFamily="34" charset="0"/>
              </a:rPr>
              <a:t>یا</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SQL Server </a:t>
            </a:r>
            <a:r>
              <a:rPr lang="ar-SA" sz="1200" kern="100" dirty="0">
                <a:effectLst/>
                <a:latin typeface="Aptos" panose="020B0004020202020204" pitchFamily="34" charset="0"/>
                <a:ea typeface="Aptos" panose="020B0004020202020204" pitchFamily="34" charset="0"/>
                <a:cs typeface="Arial" panose="020B0604020202020204" pitchFamily="34" charset="0"/>
              </a:rPr>
              <a:t>از نخ‌دهی بسیاری به بسیاری استفاده می‌کنند تا پرس‌وجوهای مشتریان هم‌زمان متعدد را مدیریت کنند بدون اینکه منابع سیستم بیش از حد استفاده شود</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a:t>
            </a:r>
          </a:p>
          <a:p>
            <a:pPr marL="1200150" marR="0" lvl="2" indent="-285750" algn="r" rtl="1">
              <a:lnSpc>
                <a:spcPct val="115000"/>
              </a:lnSpc>
              <a:spcAft>
                <a:spcPts val="800"/>
              </a:spcAft>
              <a:buFont typeface="Arial" panose="020B0604020202020204" pitchFamily="34" charset="0"/>
              <a:buChar char="•"/>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1200150" marR="0" lvl="2" indent="-285750" algn="r" rtl="1">
              <a:lnSpc>
                <a:spcPct val="115000"/>
              </a:lnSpc>
              <a:spcAft>
                <a:spcPts val="800"/>
              </a:spcAft>
              <a:buFont typeface="Arial" panose="020B0604020202020204" pitchFamily="34" charset="0"/>
              <a:buChar char="•"/>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457200" marR="0" lvl="1" indent="0" algn="r" rtl="1">
              <a:lnSpc>
                <a:spcPct val="115000"/>
              </a:lnSpc>
              <a:spcAft>
                <a:spcPts val="800"/>
              </a:spcAft>
              <a:buFont typeface="Arial" panose="020B0604020202020204" pitchFamily="34" charset="0"/>
              <a:buNone/>
            </a:pP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171450" indent="-171450">
              <a:buFont typeface="Arial" panose="020B0604020202020204" pitchFamily="34" charset="0"/>
              <a:buChar char="•"/>
            </a:pPr>
            <a:endParaRPr lang="en-US" altLang="en-US" dirty="0">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EB8C0B8A-AD96-4A57-B567-49E824FFE3D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B6B8074-FFAA-46E8-A8E7-A2DF12801B2C}" type="slidenum">
              <a:rPr lang="en-US" altLang="en-US" smtClean="0">
                <a:latin typeface="Helvetica" panose="020B0604020202020204" pitchFamily="34" charset="0"/>
              </a:rPr>
              <a:pPr/>
              <a:t>19</a:t>
            </a:fld>
            <a:endParaRPr lang="en-US" altLang="en-US">
              <a:latin typeface="Helvetica" panose="020B0604020202020204" pitchFamily="34" charset="0"/>
            </a:endParaRPr>
          </a:p>
        </p:txBody>
      </p:sp>
      <p:sp>
        <p:nvSpPr>
          <p:cNvPr id="34818" name="Rectangle 2">
            <a:extLst>
              <a:ext uri="{FF2B5EF4-FFF2-40B4-BE49-F238E27FC236}">
                <a16:creationId xmlns:a16="http://schemas.microsoft.com/office/drawing/2014/main" id="{6F09C86C-58BC-4607-981A-D231C591FCB5}"/>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0398BD5B-BC5C-4CDB-9D48-4CA967CB7D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 many-to-one model (Figure 4.7) maps many user-level </a:t>
            </a:r>
            <a:r>
              <a:rPr lang="en-US" dirty="0" err="1"/>
              <a:t>th</a:t>
            </a:r>
            <a:r>
              <a:rPr lang="en-US" dirty="0"/>
              <a:t> reads to one kernel thread</a:t>
            </a:r>
          </a:p>
          <a:p>
            <a:r>
              <a:rPr lang="en-US" dirty="0"/>
              <a:t>Thread management is done by the thread library in user space, so it is efficient (we discuss thread libraries in Section 4.4). However, the entire process will block if a thread makes a blocking system call. Also, because only one thread can access the kernel at a time, multiple threads are unable to run in parallel on multicore systems.</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8704657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EB8C0B8A-AD96-4A57-B567-49E824FFE3D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B6B8074-FFAA-46E8-A8E7-A2DF12801B2C}" type="slidenum">
              <a:rPr lang="en-US" altLang="en-US" smtClean="0">
                <a:latin typeface="Helvetica" panose="020B0604020202020204" pitchFamily="34" charset="0"/>
              </a:rPr>
              <a:pPr/>
              <a:t>20</a:t>
            </a:fld>
            <a:endParaRPr lang="en-US" altLang="en-US">
              <a:latin typeface="Helvetica" panose="020B0604020202020204" pitchFamily="34" charset="0"/>
            </a:endParaRPr>
          </a:p>
        </p:txBody>
      </p:sp>
      <p:sp>
        <p:nvSpPr>
          <p:cNvPr id="34818" name="Rectangle 2">
            <a:extLst>
              <a:ext uri="{FF2B5EF4-FFF2-40B4-BE49-F238E27FC236}">
                <a16:creationId xmlns:a16="http://schemas.microsoft.com/office/drawing/2014/main" id="{6F09C86C-58BC-4607-981A-D231C591FCB5}"/>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0398BD5B-BC5C-4CDB-9D48-4CA967CB7D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r" rtl="1">
              <a:lnSpc>
                <a:spcPct val="115000"/>
              </a:lnSpc>
              <a:spcAft>
                <a:spcPts val="800"/>
              </a:spcAft>
              <a:buNone/>
            </a:pPr>
            <a:r>
              <a:rPr lang="ar-SA" sz="1800" kern="100" dirty="0">
                <a:effectLst/>
                <a:latin typeface="Aptos" panose="020B0004020202020204" pitchFamily="34" charset="0"/>
                <a:ea typeface="Aptos" panose="020B0004020202020204" pitchFamily="34" charset="0"/>
                <a:cs typeface="Arial" panose="020B0604020202020204" pitchFamily="34" charset="0"/>
              </a:rPr>
              <a:t>مدل </a:t>
            </a:r>
            <a:r>
              <a:rPr lang="ar-SA" sz="1800" b="1" kern="100" dirty="0">
                <a:effectLst/>
                <a:latin typeface="Aptos" panose="020B0004020202020204" pitchFamily="34" charset="0"/>
                <a:ea typeface="Aptos" panose="020B0004020202020204" pitchFamily="34" charset="0"/>
                <a:cs typeface="Arial" panose="020B0604020202020204" pitchFamily="34" charset="0"/>
              </a:rPr>
              <a:t>چند-به-یک</a:t>
            </a:r>
            <a:r>
              <a:rPr lang="ar-SA" sz="1800" kern="100" dirty="0">
                <a:effectLst/>
                <a:latin typeface="Aptos" panose="020B0004020202020204" pitchFamily="34" charset="0"/>
                <a:ea typeface="Aptos" panose="020B0004020202020204" pitchFamily="34" charset="0"/>
                <a:cs typeface="Arial" panose="020B0604020202020204" pitchFamily="34" charset="0"/>
              </a:rPr>
              <a:t> </a:t>
            </a:r>
            <a:r>
              <a:rPr lang="en-US" sz="1800" kern="100" dirty="0">
                <a:effectLst/>
                <a:latin typeface="Aptos" panose="020B0004020202020204" pitchFamily="34" charset="0"/>
                <a:ea typeface="Aptos" panose="020B0004020202020204" pitchFamily="34" charset="0"/>
                <a:cs typeface="Arial" panose="020B0604020202020204" pitchFamily="34" charset="0"/>
              </a:rPr>
              <a:t>(Many-to-One) </a:t>
            </a:r>
            <a:r>
              <a:rPr lang="ar-SA" sz="1800" kern="100" dirty="0">
                <a:effectLst/>
                <a:latin typeface="Aptos" panose="020B0004020202020204" pitchFamily="34" charset="0"/>
                <a:ea typeface="Aptos" panose="020B0004020202020204" pitchFamily="34" charset="0"/>
                <a:cs typeface="Arial" panose="020B0604020202020204" pitchFamily="34" charset="0"/>
              </a:rPr>
              <a:t>فرآیندی است که در آن چندین رشته</a:t>
            </a:r>
            <a:r>
              <a:rPr lang="en-US" sz="1800" kern="100" dirty="0">
                <a:effectLst/>
                <a:latin typeface="Aptos" panose="020B0004020202020204" pitchFamily="34" charset="0"/>
                <a:ea typeface="Aptos" panose="020B0004020202020204" pitchFamily="34" charset="0"/>
                <a:cs typeface="Arial" panose="020B0604020202020204" pitchFamily="34" charset="0"/>
              </a:rPr>
              <a:t> (Thread) </a:t>
            </a:r>
            <a:r>
              <a:rPr lang="ar-SA" sz="1800" kern="100" dirty="0">
                <a:effectLst/>
                <a:latin typeface="Aptos" panose="020B0004020202020204" pitchFamily="34" charset="0"/>
                <a:ea typeface="Aptos" panose="020B0004020202020204" pitchFamily="34" charset="0"/>
                <a:cs typeface="Arial" panose="020B0604020202020204" pitchFamily="34" charset="0"/>
              </a:rPr>
              <a:t>در سطح کاربر به یک رشته در سطح کرنل نگاشت می‌شوند. در این مدل</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342900" marR="0" lvl="0" indent="-342900" algn="r" rtl="1">
              <a:lnSpc>
                <a:spcPct val="115000"/>
              </a:lnSpc>
              <a:spcAft>
                <a:spcPts val="800"/>
              </a:spcAft>
              <a:buFont typeface="+mj-lt"/>
              <a:buAutoNum type="arabicPeriod"/>
              <a:tabLst>
                <a:tab pos="457200" algn="l"/>
              </a:tabLst>
            </a:pPr>
            <a:r>
              <a:rPr lang="ar-SA" sz="1800" b="1" kern="100" dirty="0">
                <a:effectLst/>
                <a:latin typeface="Aptos" panose="020B0004020202020204" pitchFamily="34" charset="0"/>
                <a:ea typeface="Aptos" panose="020B0004020202020204" pitchFamily="34" charset="0"/>
                <a:cs typeface="Arial" panose="020B0604020202020204" pitchFamily="34" charset="0"/>
              </a:rPr>
              <a:t>مدیریت رشته‌ها توسط کتابخانه رشته‌ها در فضای کاربر انجام می‌شود</a:t>
            </a:r>
            <a:r>
              <a:rPr lang="en-US" sz="1800" b="1" kern="100" dirty="0">
                <a:effectLst/>
                <a:latin typeface="Aptos" panose="020B0004020202020204" pitchFamily="34" charset="0"/>
                <a:ea typeface="Aptos" panose="020B0004020202020204" pitchFamily="34" charset="0"/>
                <a:cs typeface="Arial" panose="020B0604020202020204" pitchFamily="34" charset="0"/>
              </a:rPr>
              <a:t>:</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ar-SA" sz="1800" kern="100" dirty="0">
                <a:effectLst/>
                <a:latin typeface="Aptos" panose="020B0004020202020204" pitchFamily="34" charset="0"/>
                <a:ea typeface="Aptos" panose="020B0004020202020204" pitchFamily="34" charset="0"/>
                <a:cs typeface="Arial" panose="020B0604020202020204" pitchFamily="34" charset="0"/>
              </a:rPr>
              <a:t>این ویژگی باعث می‌شود مدیریت رشته‌ها بسیار کارآمد و سریع باشد، زیرا از عملکرد کرنل دوری می‌شود</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342900" marR="0" lvl="0" indent="-342900" algn="r" rtl="1">
              <a:lnSpc>
                <a:spcPct val="115000"/>
              </a:lnSpc>
              <a:spcAft>
                <a:spcPts val="800"/>
              </a:spcAft>
              <a:buFont typeface="+mj-lt"/>
              <a:buAutoNum type="arabicPeriod"/>
              <a:tabLst>
                <a:tab pos="457200" algn="l"/>
              </a:tabLst>
            </a:pPr>
            <a:r>
              <a:rPr lang="ar-SA" sz="1800" b="1" kern="100" dirty="0">
                <a:effectLst/>
                <a:latin typeface="Aptos" panose="020B0004020202020204" pitchFamily="34" charset="0"/>
                <a:ea typeface="Aptos" panose="020B0004020202020204" pitchFamily="34" charset="0"/>
                <a:cs typeface="Arial" panose="020B0604020202020204" pitchFamily="34" charset="0"/>
              </a:rPr>
              <a:t>مسدود شدن کل فرآیند</a:t>
            </a:r>
            <a:r>
              <a:rPr lang="en-US" sz="1800" b="1" kern="100" dirty="0">
                <a:effectLst/>
                <a:latin typeface="Aptos" panose="020B0004020202020204" pitchFamily="34" charset="0"/>
                <a:ea typeface="Aptos" panose="020B0004020202020204" pitchFamily="34" charset="0"/>
                <a:cs typeface="Arial" panose="020B0604020202020204" pitchFamily="34" charset="0"/>
              </a:rPr>
              <a:t>:</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ar-SA" sz="1800" kern="100" dirty="0">
                <a:effectLst/>
                <a:latin typeface="Aptos" panose="020B0004020202020204" pitchFamily="34" charset="0"/>
                <a:ea typeface="Aptos" panose="020B0004020202020204" pitchFamily="34" charset="0"/>
                <a:cs typeface="Arial" panose="020B0604020202020204" pitchFamily="34" charset="0"/>
              </a:rPr>
              <a:t>اگر یک رشته سیستمی یک فراخوانی مسدودکننده</a:t>
            </a:r>
            <a:r>
              <a:rPr lang="en-US" sz="1800" kern="100" dirty="0">
                <a:effectLst/>
                <a:latin typeface="Aptos" panose="020B0004020202020204" pitchFamily="34" charset="0"/>
                <a:ea typeface="Aptos" panose="020B0004020202020204" pitchFamily="34" charset="0"/>
                <a:cs typeface="Arial" panose="020B0604020202020204" pitchFamily="34" charset="0"/>
              </a:rPr>
              <a:t> (Blocking System Call) </a:t>
            </a:r>
            <a:r>
              <a:rPr lang="ar-SA" sz="1800" kern="100" dirty="0">
                <a:effectLst/>
                <a:latin typeface="Aptos" panose="020B0004020202020204" pitchFamily="34" charset="0"/>
                <a:ea typeface="Aptos" panose="020B0004020202020204" pitchFamily="34" charset="0"/>
                <a:cs typeface="Arial" panose="020B0604020202020204" pitchFamily="34" charset="0"/>
              </a:rPr>
              <a:t>انجام دهد، کل فرآیند متوقف خواهد شد، چون تمام رشته‌ها به یک رشته کرنل وابسته هستند</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342900" marR="0" lvl="0" indent="-342900" algn="r" rtl="1">
              <a:lnSpc>
                <a:spcPct val="115000"/>
              </a:lnSpc>
              <a:spcAft>
                <a:spcPts val="800"/>
              </a:spcAft>
              <a:buFont typeface="+mj-lt"/>
              <a:buAutoNum type="arabicPeriod"/>
              <a:tabLst>
                <a:tab pos="457200" algn="l"/>
              </a:tabLst>
            </a:pPr>
            <a:r>
              <a:rPr lang="ar-SA" sz="1800" b="1" kern="100" dirty="0">
                <a:effectLst/>
                <a:latin typeface="Aptos" panose="020B0004020202020204" pitchFamily="34" charset="0"/>
                <a:ea typeface="Aptos" panose="020B0004020202020204" pitchFamily="34" charset="0"/>
                <a:cs typeface="Arial" panose="020B0604020202020204" pitchFamily="34" charset="0"/>
              </a:rPr>
              <a:t>عدم امکان اجرا موازی در سیستم‌های چند هسته‌ای</a:t>
            </a:r>
            <a:r>
              <a:rPr lang="en-US" sz="1800" b="1" kern="100" dirty="0">
                <a:effectLst/>
                <a:latin typeface="Aptos" panose="020B0004020202020204" pitchFamily="34" charset="0"/>
                <a:ea typeface="Aptos" panose="020B0004020202020204" pitchFamily="34" charset="0"/>
                <a:cs typeface="Arial" panose="020B0604020202020204" pitchFamily="34" charset="0"/>
              </a:rPr>
              <a:t>:</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ar-SA" sz="1800" kern="100" dirty="0">
                <a:effectLst/>
                <a:latin typeface="Aptos" panose="020B0004020202020204" pitchFamily="34" charset="0"/>
                <a:ea typeface="Aptos" panose="020B0004020202020204" pitchFamily="34" charset="0"/>
                <a:cs typeface="Arial" panose="020B0604020202020204" pitchFamily="34" charset="0"/>
              </a:rPr>
              <a:t>به دلیل اینکه فقط یک رشته می‌تواند در هر لحظه به کرنل دسترسی داشته باشد، رشته‌های دیگر نمی‌توانند به طور همزمان روی هسته‌های مختلف اجرا شوند</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0" marR="0" algn="r" rtl="1">
              <a:lnSpc>
                <a:spcPct val="115000"/>
              </a:lnSpc>
              <a:spcAft>
                <a:spcPts val="800"/>
              </a:spcAft>
              <a:buNone/>
            </a:pPr>
            <a:r>
              <a:rPr lang="ar-SA" sz="1800" kern="100" dirty="0">
                <a:effectLst/>
                <a:latin typeface="Aptos" panose="020B0004020202020204" pitchFamily="34" charset="0"/>
                <a:ea typeface="Aptos" panose="020B0004020202020204" pitchFamily="34" charset="0"/>
                <a:cs typeface="Arial" panose="020B0604020202020204" pitchFamily="34" charset="0"/>
              </a:rPr>
              <a:t>این مدل اگرچه کارآمد است، اما به دلیل محدودیت‌هایی مانند عدم امکان استفاده از چندین هسته به صورت همزمان و مشکل در مسدود شدن فرآیند، در برخی موارد بهینه نیست</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0" marR="0" algn="r" rtl="1">
              <a:lnSpc>
                <a:spcPct val="115000"/>
              </a:lnSpc>
              <a:spcAft>
                <a:spcPts val="800"/>
              </a:spcAft>
            </a:pPr>
            <a:r>
              <a:rPr lang="en-US" sz="1800" kern="100" dirty="0">
                <a:effectLst/>
                <a:latin typeface="Aptos" panose="020B0004020202020204" pitchFamily="34" charset="0"/>
                <a:ea typeface="Aptos" panose="020B0004020202020204" pitchFamily="34" charset="0"/>
                <a:cs typeface="Arial" panose="020B0604020202020204" pitchFamily="34" charset="0"/>
              </a:rPr>
              <a:t> </a:t>
            </a:r>
          </a:p>
          <a:p>
            <a:endParaRPr lang="en-US" dirty="0"/>
          </a:p>
          <a:p>
            <a:endParaRPr lang="en-US" dirty="0"/>
          </a:p>
          <a:p>
            <a:endParaRPr lang="en-US" dirty="0"/>
          </a:p>
          <a:p>
            <a:r>
              <a:rPr lang="en-US" dirty="0"/>
              <a:t>The many-to-one model (Figure 4.7) maps many user-level </a:t>
            </a:r>
            <a:r>
              <a:rPr lang="en-US" dirty="0" err="1"/>
              <a:t>th</a:t>
            </a:r>
            <a:r>
              <a:rPr lang="en-US" dirty="0"/>
              <a:t> reads to one kernel thread</a:t>
            </a:r>
          </a:p>
          <a:p>
            <a:r>
              <a:rPr lang="en-US" dirty="0"/>
              <a:t>Thread management is done by the thread library in user space, so it is efficient (we discuss thread libraries in Section 4.4). However, the entire process will block if a thread makes a blocking system call. Also, because only one thread can access the kernel at a time, multiple threads are unable to run in parallel on multicore systems.</a:t>
            </a:r>
            <a:endParaRPr lang="en-US" altLang="en-US" dirty="0">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2C789749-18B6-4527-94FF-59E54FAC3E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F77C39C-CCD1-4085-91E8-2B527B8A2188}" type="slidenum">
              <a:rPr lang="en-US" altLang="en-US" smtClean="0">
                <a:latin typeface="Helvetica" panose="020B0604020202020204" pitchFamily="34" charset="0"/>
              </a:rPr>
              <a:pPr/>
              <a:t>21</a:t>
            </a:fld>
            <a:endParaRPr lang="en-US" altLang="en-US">
              <a:latin typeface="Helvetica" panose="020B0604020202020204" pitchFamily="34" charset="0"/>
            </a:endParaRPr>
          </a:p>
        </p:txBody>
      </p:sp>
      <p:sp>
        <p:nvSpPr>
          <p:cNvPr id="36866" name="Rectangle 2">
            <a:extLst>
              <a:ext uri="{FF2B5EF4-FFF2-40B4-BE49-F238E27FC236}">
                <a16:creationId xmlns:a16="http://schemas.microsoft.com/office/drawing/2014/main" id="{30A9510C-2BDE-4137-877F-7D3AEFD82511}"/>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2C693E25-AC6E-41AC-A5E3-4037EB9E40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Linux, along with the family of Windows operating systems, implement the one-to-one model</a:t>
            </a:r>
            <a:endParaRPr lang="en-US" altLang="en-US" dirty="0">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466CBFBC-E533-4BF2-B5D5-3A45F5C190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A8AF47D-CB37-4C77-9E61-6FE982C48A6C}" type="slidenum">
              <a:rPr lang="en-US" altLang="en-US" smtClean="0">
                <a:latin typeface="Helvetica" panose="020B0604020202020204" pitchFamily="34" charset="0"/>
              </a:rPr>
              <a:pPr/>
              <a:t>22</a:t>
            </a:fld>
            <a:endParaRPr lang="en-US" altLang="en-US">
              <a:latin typeface="Helvetica" panose="020B0604020202020204" pitchFamily="34" charset="0"/>
            </a:endParaRPr>
          </a:p>
        </p:txBody>
      </p:sp>
      <p:sp>
        <p:nvSpPr>
          <p:cNvPr id="38914" name="Rectangle 2">
            <a:extLst>
              <a:ext uri="{FF2B5EF4-FFF2-40B4-BE49-F238E27FC236}">
                <a16:creationId xmlns:a16="http://schemas.microsoft.com/office/drawing/2014/main" id="{77584299-1856-48BE-B736-7EC68096B10B}"/>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17E5BFC8-6F28-4BDE-8F1C-CE906E2BFF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marR="0" indent="-285750" algn="r" rtl="1">
              <a:lnSpc>
                <a:spcPts val="2625"/>
              </a:lnSpc>
              <a:spcBef>
                <a:spcPts val="0"/>
              </a:spcBef>
              <a:spcAft>
                <a:spcPts val="1500"/>
              </a:spcAft>
              <a:buFont typeface="Arial" panose="020B0604020202020204" pitchFamily="34" charset="0"/>
              <a:buChar char="•"/>
            </a:pP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در حالی که مدل چند به یک به توسعه‌دهنده اجازه می‌دهد تا هر تعداد رشته کاربر که می‌خواهد ایجاد کند، اما منجر به موازی‌سازی نمی‌شود، زیرا هسته فقط می‌تواند یک رشته هسته را در یک زمان زمان‌بندی کند.</a:t>
            </a:r>
            <a:endParaRPr lang="en-US"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endParaRPr>
          </a:p>
          <a:p>
            <a:pPr marL="285750" marR="0" indent="-285750" algn="r" rtl="1">
              <a:lnSpc>
                <a:spcPts val="2625"/>
              </a:lnSpc>
              <a:spcBef>
                <a:spcPts val="0"/>
              </a:spcBef>
              <a:spcAft>
                <a:spcPts val="1500"/>
              </a:spcAft>
              <a:buFont typeface="Arial" panose="020B0604020202020204" pitchFamily="34" charset="0"/>
              <a:buChar char="•"/>
            </a:pP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مدل یک به یک همزمانی بیشتری را امکان‌پذیر می‌کند، اما توسعه‌دهنده باید مراقب باشد که رشته‌های زیادی را در یک برنامه ایجاد نکند. (در واقع، در برخی سیستم‌ها، او ممکن است در تعداد رشته‌هایی که می‌تواند ایجاد کند محدود باشد.)</a:t>
            </a:r>
            <a:endParaRPr lang="en-US"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endParaRPr>
          </a:p>
          <a:p>
            <a:pPr marL="285750" marR="0" indent="-285750" algn="r" rtl="1">
              <a:lnSpc>
                <a:spcPts val="2625"/>
              </a:lnSpc>
              <a:spcBef>
                <a:spcPts val="0"/>
              </a:spcBef>
              <a:spcAft>
                <a:spcPts val="1500"/>
              </a:spcAft>
              <a:buFont typeface="Arial" panose="020B0604020202020204" pitchFamily="34" charset="0"/>
              <a:buChar char="•"/>
            </a:pP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مدل چند به چند از هیچ‌یک از این کاستی‌ها رنج نمی‌برد: توسعه‌دهندگان می‌توانند به اندازه‌ی نیاز رشته کاربر ایجاد کنند و رشته‌های هسته مربوطه می‌توانند به صورت موازی روی یک پردازنده‌ی چند هسته‌ای اجرا شوند. همچنین، هنگامی که یک رشته یک فراخوانی سیستم مسدودکننده انجام می‌دهد، هسته می‌تواند رشته‌ی دیگری را برای اجرا زمان‌بندی کند.</a:t>
            </a:r>
            <a:endParaRPr lang="en-US" sz="1800" dirty="0">
              <a:effectLst/>
              <a:latin typeface="Times New Roman" panose="02020603050405020304" pitchFamily="18" charset="0"/>
              <a:ea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Arial" panose="020B0604020202020204" pitchFamily="34" charset="0"/>
              </a:rPr>
              <a: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94713BEE-C1CE-484C-819E-C7874EAB19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A73D603-B8D2-4718-A866-542F17F0E427}" type="slidenum">
              <a:rPr lang="en-US" altLang="en-US" smtClean="0">
                <a:latin typeface="Helvetica" panose="020B0604020202020204" pitchFamily="34" charset="0"/>
              </a:rPr>
              <a:pPr/>
              <a:t>3</a:t>
            </a:fld>
            <a:endParaRPr lang="en-US" altLang="en-US">
              <a:latin typeface="Helvetica" panose="020B0604020202020204" pitchFamily="34" charset="0"/>
            </a:endParaRPr>
          </a:p>
        </p:txBody>
      </p:sp>
      <p:sp>
        <p:nvSpPr>
          <p:cNvPr id="8194" name="Rectangle 2">
            <a:extLst>
              <a:ext uri="{FF2B5EF4-FFF2-40B4-BE49-F238E27FC236}">
                <a16:creationId xmlns:a16="http://schemas.microsoft.com/office/drawing/2014/main" id="{B58D9914-4AE8-433F-9B79-3F921095428F}"/>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1AF60734-AFF9-4268-9BD1-9AFF6E1D63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36DF61C1-FABB-4C2F-A2F6-2A6755D4309B}"/>
              </a:ext>
            </a:extLst>
          </p:cNvPr>
          <p:cNvSpPr>
            <a:spLocks noGrp="1" noRot="1" noChangeAspect="1" noChangeArrowheads="1" noTextEdit="1"/>
          </p:cNvSpPr>
          <p:nvPr>
            <p:ph type="sldImg"/>
          </p:nvPr>
        </p:nvSpPr>
        <p:spPr>
          <a:ln/>
        </p:spPr>
      </p:sp>
      <p:sp>
        <p:nvSpPr>
          <p:cNvPr id="43010" name="Rectangle 3">
            <a:extLst>
              <a:ext uri="{FF2B5EF4-FFF2-40B4-BE49-F238E27FC236}">
                <a16:creationId xmlns:a16="http://schemas.microsoft.com/office/drawing/2014/main" id="{93420185-E3D4-4A25-8067-B745C75A3F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r" rtl="1">
              <a:lnSpc>
                <a:spcPct val="115000"/>
              </a:lnSpc>
              <a:spcAft>
                <a:spcPts val="800"/>
              </a:spcAft>
              <a:buNone/>
            </a:pPr>
            <a:r>
              <a:rPr lang="ar-SA" sz="1800" kern="100" dirty="0">
                <a:effectLst/>
                <a:latin typeface="Aptos" panose="020B0004020202020204" pitchFamily="34" charset="0"/>
                <a:ea typeface="Aptos" panose="020B0004020202020204" pitchFamily="34" charset="0"/>
                <a:cs typeface="Arial" panose="020B0604020202020204" pitchFamily="34" charset="0"/>
              </a:rPr>
              <a:t>تمام کدها و ساختارهای داده مربوط به کتابخانه در فضای کاربر قرار دارند. این به این معنا است که فراخوانی یک تابع در کتابخانه منجر به یک فراخوانی محلی در فضای کاربر می‌شود و نه یک فراخوانی سیستمی</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0" marR="0" algn="r" rtl="1">
              <a:lnSpc>
                <a:spcPct val="115000"/>
              </a:lnSpc>
              <a:spcAft>
                <a:spcPts val="800"/>
              </a:spcAft>
              <a:buNone/>
            </a:pPr>
            <a:r>
              <a:rPr lang="ar-SA" sz="1800" kern="100" dirty="0">
                <a:effectLst/>
                <a:latin typeface="Aptos" panose="020B0004020202020204" pitchFamily="34" charset="0"/>
                <a:ea typeface="Aptos" panose="020B0004020202020204" pitchFamily="34" charset="0"/>
                <a:cs typeface="Arial" panose="020B0604020202020204" pitchFamily="34" charset="0"/>
              </a:rPr>
              <a:t>در مقابل، روش دوم شامل پیاده‌سازی یک کتابخانه در سطح کرنل است که مستقیماً توسط سیستم‌عامل پشتیبانی می‌شود. در این حالت، کدها و ساختارهای داده مربوط به کتابخانه در فضای کرنل قرار دارند. فراخوانی یک تابع از</a:t>
            </a:r>
            <a:r>
              <a:rPr lang="en-US" sz="1800" kern="100" dirty="0">
                <a:effectLst/>
                <a:latin typeface="Aptos" panose="020B0004020202020204" pitchFamily="34" charset="0"/>
                <a:ea typeface="Aptos" panose="020B0004020202020204" pitchFamily="34" charset="0"/>
                <a:cs typeface="Arial" panose="020B0604020202020204" pitchFamily="34" charset="0"/>
              </a:rPr>
              <a:t> API </a:t>
            </a:r>
            <a:r>
              <a:rPr lang="ar-SA" sz="1800" kern="100" dirty="0">
                <a:effectLst/>
                <a:latin typeface="Aptos" panose="020B0004020202020204" pitchFamily="34" charset="0"/>
                <a:ea typeface="Aptos" panose="020B0004020202020204" pitchFamily="34" charset="0"/>
                <a:cs typeface="Arial" panose="020B0604020202020204" pitchFamily="34" charset="0"/>
              </a:rPr>
              <a:t>کتابخانه معمولاً منجر به یک فراخوانی سیستمی به کرنل می‌شود</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0" marR="0" algn="r" rtl="1">
              <a:lnSpc>
                <a:spcPct val="115000"/>
              </a:lnSpc>
              <a:spcAft>
                <a:spcPts val="800"/>
              </a:spcAft>
            </a:pPr>
            <a:r>
              <a:rPr lang="en-US" sz="1800" kern="100" dirty="0">
                <a:effectLst/>
                <a:latin typeface="Aptos" panose="020B0004020202020204" pitchFamily="34" charset="0"/>
                <a:ea typeface="Aptos" panose="020B0004020202020204" pitchFamily="34" charset="0"/>
                <a:cs typeface="Arial" panose="020B0604020202020204" pitchFamily="34" charset="0"/>
              </a:rPr>
              <a:t>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All code and data structures for the library exist in user space. This means that invoking a function in the library results in a local function call in user space and not a system call.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second approach is to implement a kernel-level library supported directly by the operating system. In this case, code and data structures for the library exist in kernel space. Invoking a function in the API for the library typically results in a system call to the kernel. </a:t>
            </a:r>
            <a:endParaRPr lang="en-US" altLang="en-US" dirty="0">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DE5937DC-D53C-4814-A45E-BF7CA978FE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BF23E72-A12C-4C92-8AE1-BFA934D068FF}" type="slidenum">
              <a:rPr lang="en-US" altLang="en-US" smtClean="0">
                <a:latin typeface="Helvetica" panose="020B0604020202020204" pitchFamily="34" charset="0"/>
              </a:rPr>
              <a:pPr/>
              <a:t>24</a:t>
            </a:fld>
            <a:endParaRPr lang="en-US" altLang="en-US">
              <a:latin typeface="Helvetica" panose="020B0604020202020204" pitchFamily="34" charset="0"/>
            </a:endParaRPr>
          </a:p>
        </p:txBody>
      </p:sp>
      <p:sp>
        <p:nvSpPr>
          <p:cNvPr id="45058" name="Rectangle 2">
            <a:extLst>
              <a:ext uri="{FF2B5EF4-FFF2-40B4-BE49-F238E27FC236}">
                <a16:creationId xmlns:a16="http://schemas.microsoft.com/office/drawing/2014/main" id="{C69EBE3A-525E-43F8-98FF-7CCE61EFF8B1}"/>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DBDAC0BA-8814-496D-B065-6E2C7E2CFC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i="0" dirty="0">
                <a:effectLst/>
                <a:latin typeface="-apple-system"/>
                <a:hlinkClick r:id="rId3"/>
              </a:rPr>
              <a:t>POSIX, which stands for </a:t>
            </a:r>
            <a:r>
              <a:rPr lang="en-US" b="1" i="0" dirty="0">
                <a:effectLst/>
                <a:latin typeface="-apple-system"/>
                <a:hlinkClick r:id="rId3"/>
              </a:rPr>
              <a:t>Portable Operating System Interface</a:t>
            </a:r>
            <a:r>
              <a:rPr lang="en-US" b="0" i="0" dirty="0">
                <a:effectLst/>
                <a:latin typeface="-apple-system"/>
                <a:hlinkClick r:id="rId3"/>
              </a:rPr>
              <a:t>, is a family of standards specified by the IEEE Computer Society for maintaining compatibility between operating systems</a:t>
            </a:r>
            <a:r>
              <a:rPr lang="en-US" b="0" i="0" baseline="30000" dirty="0">
                <a:effectLst/>
                <a:latin typeface="-apple-system"/>
                <a:hlinkClick r:id="rId3"/>
              </a:rPr>
              <a:t>1</a:t>
            </a:r>
            <a:r>
              <a:rPr lang="en-US" b="0" i="0" dirty="0">
                <a:solidFill>
                  <a:srgbClr val="111111"/>
                </a:solidFill>
                <a:effectLst/>
                <a:latin typeface="-apple-system"/>
              </a:rPr>
              <a:t>. </a:t>
            </a:r>
            <a:r>
              <a:rPr lang="en-US" b="0" i="0">
                <a:effectLst/>
                <a:latin typeface="-apple-system"/>
                <a:hlinkClick r:id="rId3"/>
              </a:rPr>
              <a:t>It defines both the system and user-level application programming interfaces (APIs)</a:t>
            </a:r>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this is the runner() function. When this program begins, a single thread of control begins in main(). After some initialization, main() creates a second thread that begins control in the runner() function. Both threads share the global data sum.</a:t>
            </a:r>
            <a:endParaRPr lang="fa-IR" dirty="0"/>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fa-IR" dirty="0"/>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All </a:t>
            </a:r>
            <a:r>
              <a:rPr lang="en-US" dirty="0" err="1"/>
              <a:t>Pthreads</a:t>
            </a:r>
            <a:r>
              <a:rPr lang="en-US" dirty="0"/>
              <a:t> programs must include the </a:t>
            </a:r>
            <a:r>
              <a:rPr lang="en-US" dirty="0" err="1"/>
              <a:t>pthread.h</a:t>
            </a:r>
            <a:r>
              <a:rPr lang="en-US" dirty="0"/>
              <a:t> header file. The statement </a:t>
            </a:r>
            <a:r>
              <a:rPr lang="en-US" dirty="0" err="1"/>
              <a:t>pthread</a:t>
            </a:r>
            <a:r>
              <a:rPr lang="en-US" dirty="0"/>
              <a:t> t </a:t>
            </a:r>
            <a:r>
              <a:rPr lang="en-US" dirty="0" err="1"/>
              <a:t>tid</a:t>
            </a:r>
            <a:r>
              <a:rPr lang="en-US" dirty="0"/>
              <a:t> declares the identifier for the thread we will create. Each thread has a set of attributes, including stack size and scheduling information. The </a:t>
            </a:r>
            <a:r>
              <a:rPr lang="en-US" dirty="0" err="1"/>
              <a:t>pthread</a:t>
            </a:r>
            <a:r>
              <a:rPr lang="en-US" dirty="0"/>
              <a:t> </a:t>
            </a:r>
            <a:r>
              <a:rPr lang="en-US" dirty="0" err="1"/>
              <a:t>attr</a:t>
            </a:r>
            <a:r>
              <a:rPr lang="en-US" dirty="0"/>
              <a:t> t </a:t>
            </a:r>
            <a:r>
              <a:rPr lang="en-US" dirty="0" err="1"/>
              <a:t>attr</a:t>
            </a:r>
            <a:r>
              <a:rPr lang="en-US" dirty="0"/>
              <a:t> declaration represents the attributes for the thread. We set the attributes in the function call </a:t>
            </a:r>
            <a:r>
              <a:rPr lang="en-US" dirty="0" err="1"/>
              <a:t>pthread</a:t>
            </a:r>
            <a:r>
              <a:rPr lang="en-US" dirty="0"/>
              <a:t> </a:t>
            </a:r>
            <a:r>
              <a:rPr lang="en-US" dirty="0" err="1"/>
              <a:t>attr</a:t>
            </a:r>
            <a:r>
              <a:rPr lang="en-US" dirty="0"/>
              <a:t> </a:t>
            </a:r>
            <a:r>
              <a:rPr lang="en-US" dirty="0" err="1"/>
              <a:t>init</a:t>
            </a:r>
            <a:r>
              <a:rPr lang="en-US" dirty="0"/>
              <a:t>(&amp;</a:t>
            </a:r>
            <a:r>
              <a:rPr lang="en-US" dirty="0" err="1"/>
              <a:t>attr</a:t>
            </a:r>
            <a:r>
              <a:rPr lang="en-US" dirty="0"/>
              <a:t>). Because we did not explicitly set any attributes, we use the default attributes provided. (In Chapter 5, we discuss some of the scheduling attributes provided by the </a:t>
            </a:r>
            <a:r>
              <a:rPr lang="en-US" dirty="0" err="1"/>
              <a:t>Pthreads</a:t>
            </a:r>
            <a:r>
              <a:rPr lang="en-US" dirty="0"/>
              <a:t> API.) A separate thread is created with the </a:t>
            </a:r>
            <a:r>
              <a:rPr lang="en-US" dirty="0" err="1"/>
              <a:t>pthread</a:t>
            </a:r>
            <a:r>
              <a:rPr lang="en-US" dirty="0"/>
              <a:t> create() function call. In addition to passing the thread identifier and the attributes for the thread, we also pass the name of the function where the new thread will begin execution—in this case, the runner() function. Last, we pass the integer parameter that was provided on the command line, </a:t>
            </a:r>
            <a:r>
              <a:rPr lang="en-US" dirty="0" err="1"/>
              <a:t>argv</a:t>
            </a:r>
            <a:r>
              <a:rPr lang="en-US" dirty="0"/>
              <a:t>[1].</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B502DF71-3C45-4C55-AF2B-283333F9BC5B}" type="slidenum">
              <a:rPr lang="en-US" altLang="x-none" smtClean="0"/>
              <a:pPr>
                <a:defRPr/>
              </a:pPr>
              <a:t>25</a:t>
            </a:fld>
            <a:endParaRPr lang="en-US" altLang="x-none"/>
          </a:p>
        </p:txBody>
      </p:sp>
    </p:spTree>
    <p:extLst>
      <p:ext uri="{BB962C8B-B14F-4D97-AF65-F5344CB8AC3E}">
        <p14:creationId xmlns:p14="http://schemas.microsoft.com/office/powerpoint/2010/main" val="22286771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95FB8F64-88BB-4559-9134-E35CDEC201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3C5D0B0-D187-4E63-8B13-81271B8117FB}" type="slidenum">
              <a:rPr lang="en-US" altLang="en-US" smtClean="0">
                <a:latin typeface="Helvetica" panose="020B0604020202020204" pitchFamily="34" charset="0"/>
              </a:rPr>
              <a:pPr/>
              <a:t>26</a:t>
            </a:fld>
            <a:endParaRPr lang="en-US" altLang="en-US">
              <a:latin typeface="Helvetica" panose="020B0604020202020204" pitchFamily="34" charset="0"/>
            </a:endParaRPr>
          </a:p>
        </p:txBody>
      </p:sp>
      <p:sp>
        <p:nvSpPr>
          <p:cNvPr id="52226" name="Rectangle 2">
            <a:extLst>
              <a:ext uri="{FF2B5EF4-FFF2-40B4-BE49-F238E27FC236}">
                <a16:creationId xmlns:a16="http://schemas.microsoft.com/office/drawing/2014/main" id="{E7CC628D-83F5-4EEA-8C50-0B294DCF1E84}"/>
              </a:ext>
            </a:extLst>
          </p:cNvPr>
          <p:cNvSpPr>
            <a:spLocks noGrp="1" noRot="1" noChangeAspect="1" noChangeArrowheads="1" noTextEdit="1"/>
          </p:cNvSpPr>
          <p:nvPr>
            <p:ph type="sldImg"/>
          </p:nvPr>
        </p:nvSpPr>
        <p:spPr>
          <a:ln/>
        </p:spPr>
      </p:sp>
      <p:sp>
        <p:nvSpPr>
          <p:cNvPr id="52227" name="Rectangle 3">
            <a:extLst>
              <a:ext uri="{FF2B5EF4-FFF2-40B4-BE49-F238E27FC236}">
                <a16:creationId xmlns:a16="http://schemas.microsoft.com/office/drawing/2014/main" id="{4F97B3F5-0425-41C0-BA0E-2A5645FFB00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Enough from here. Start new chapter of scheduling.</a:t>
            </a:r>
          </a:p>
        </p:txBody>
      </p:sp>
      <p:sp>
        <p:nvSpPr>
          <p:cNvPr id="4" name="Slide Number Placeholder 3"/>
          <p:cNvSpPr>
            <a:spLocks noGrp="1"/>
          </p:cNvSpPr>
          <p:nvPr>
            <p:ph type="sldNum" sz="quarter" idx="5"/>
          </p:nvPr>
        </p:nvSpPr>
        <p:spPr/>
        <p:txBody>
          <a:bodyPr/>
          <a:lstStyle/>
          <a:p>
            <a:pPr>
              <a:defRPr/>
            </a:pPr>
            <a:fld id="{B502DF71-3C45-4C55-AF2B-283333F9BC5B}" type="slidenum">
              <a:rPr lang="en-US" altLang="x-none" smtClean="0"/>
              <a:pPr>
                <a:defRPr/>
              </a:pPr>
              <a:t>27</a:t>
            </a:fld>
            <a:endParaRPr lang="en-US" altLang="x-none"/>
          </a:p>
        </p:txBody>
      </p:sp>
    </p:spTree>
    <p:extLst>
      <p:ext uri="{BB962C8B-B14F-4D97-AF65-F5344CB8AC3E}">
        <p14:creationId xmlns:p14="http://schemas.microsoft.com/office/powerpoint/2010/main" val="27870093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7712BD98-8FD1-4C5B-ACCD-B506C3F309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03646A7-87D1-4E08-9877-083F79BE34C5}" type="slidenum">
              <a:rPr lang="en-US" altLang="en-US" smtClean="0">
                <a:latin typeface="Helvetica" panose="020B0604020202020204" pitchFamily="34" charset="0"/>
              </a:rPr>
              <a:pPr/>
              <a:t>33</a:t>
            </a:fld>
            <a:endParaRPr lang="en-US" altLang="en-US">
              <a:latin typeface="Helvetica" panose="020B0604020202020204" pitchFamily="34" charset="0"/>
            </a:endParaRPr>
          </a:p>
        </p:txBody>
      </p:sp>
      <p:sp>
        <p:nvSpPr>
          <p:cNvPr id="58370" name="Rectangle 2">
            <a:extLst>
              <a:ext uri="{FF2B5EF4-FFF2-40B4-BE49-F238E27FC236}">
                <a16:creationId xmlns:a16="http://schemas.microsoft.com/office/drawing/2014/main" id="{8DCF3906-A485-420D-A07D-6796D1373AF0}"/>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97B4482B-2E5E-4B60-925B-792A624476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4BB7AAAF-2D0D-444E-9C4A-241B805364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58E20DC-D625-4FC1-80D1-197547D6A0FC}" type="slidenum">
              <a:rPr lang="en-US" altLang="en-US" smtClean="0">
                <a:latin typeface="Helvetica" panose="020B0604020202020204" pitchFamily="34" charset="0"/>
              </a:rPr>
              <a:pPr/>
              <a:t>34</a:t>
            </a:fld>
            <a:endParaRPr lang="en-US" altLang="en-US">
              <a:latin typeface="Helvetica" panose="020B0604020202020204" pitchFamily="34" charset="0"/>
            </a:endParaRPr>
          </a:p>
        </p:txBody>
      </p:sp>
      <p:sp>
        <p:nvSpPr>
          <p:cNvPr id="60418" name="Rectangle 2">
            <a:extLst>
              <a:ext uri="{FF2B5EF4-FFF2-40B4-BE49-F238E27FC236}">
                <a16:creationId xmlns:a16="http://schemas.microsoft.com/office/drawing/2014/main" id="{E9908802-64CA-49E3-931A-595B2C94C490}"/>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1AC4CBFD-A424-47AF-AE08-5BE9978F66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a:extLst>
              <a:ext uri="{FF2B5EF4-FFF2-40B4-BE49-F238E27FC236}">
                <a16:creationId xmlns:a16="http://schemas.microsoft.com/office/drawing/2014/main" id="{E5962F69-093A-408F-B384-7C8444BFC0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46DE1FD-0744-4729-8EA7-07AB55511A72}" type="slidenum">
              <a:rPr lang="en-US" altLang="en-US" smtClean="0">
                <a:latin typeface="Helvetica" panose="020B0604020202020204" pitchFamily="34" charset="0"/>
              </a:rPr>
              <a:pPr/>
              <a:t>43</a:t>
            </a:fld>
            <a:endParaRPr lang="en-US" altLang="en-US">
              <a:latin typeface="Helvetica" panose="020B0604020202020204" pitchFamily="34" charset="0"/>
            </a:endParaRPr>
          </a:p>
        </p:txBody>
      </p:sp>
      <p:sp>
        <p:nvSpPr>
          <p:cNvPr id="88066" name="Rectangle 2">
            <a:extLst>
              <a:ext uri="{FF2B5EF4-FFF2-40B4-BE49-F238E27FC236}">
                <a16:creationId xmlns:a16="http://schemas.microsoft.com/office/drawing/2014/main" id="{EF35BB1E-D520-47C0-8054-BC16A9F20902}"/>
              </a:ext>
            </a:extLst>
          </p:cNvPr>
          <p:cNvSpPr>
            <a:spLocks noGrp="1" noRot="1" noChangeAspect="1" noChangeArrowheads="1" noTextEdit="1"/>
          </p:cNvSpPr>
          <p:nvPr>
            <p:ph type="sldImg"/>
          </p:nvPr>
        </p:nvSpPr>
        <p:spPr>
          <a:ln/>
        </p:spPr>
      </p:sp>
      <p:sp>
        <p:nvSpPr>
          <p:cNvPr id="88067" name="Rectangle 3">
            <a:extLst>
              <a:ext uri="{FF2B5EF4-FFF2-40B4-BE49-F238E27FC236}">
                <a16:creationId xmlns:a16="http://schemas.microsoft.com/office/drawing/2014/main" id="{5BD69566-D1C2-496F-B046-36CA881CC8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a:extLst>
              <a:ext uri="{FF2B5EF4-FFF2-40B4-BE49-F238E27FC236}">
                <a16:creationId xmlns:a16="http://schemas.microsoft.com/office/drawing/2014/main" id="{F2B3D9C8-405E-4869-B7DA-C0EA2952C0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7F09621-5A44-4CBF-82F9-AF59D7D29429}" type="slidenum">
              <a:rPr lang="en-US" altLang="en-US" smtClean="0">
                <a:latin typeface="Helvetica" panose="020B0604020202020204" pitchFamily="34" charset="0"/>
              </a:rPr>
              <a:pPr/>
              <a:t>44</a:t>
            </a:fld>
            <a:endParaRPr lang="en-US" altLang="en-US">
              <a:latin typeface="Helvetica" panose="020B0604020202020204" pitchFamily="34" charset="0"/>
            </a:endParaRPr>
          </a:p>
        </p:txBody>
      </p:sp>
      <p:sp>
        <p:nvSpPr>
          <p:cNvPr id="90114" name="Rectangle 2">
            <a:extLst>
              <a:ext uri="{FF2B5EF4-FFF2-40B4-BE49-F238E27FC236}">
                <a16:creationId xmlns:a16="http://schemas.microsoft.com/office/drawing/2014/main" id="{7E4665BD-4253-40F1-BC78-DE8BBDAB76FC}"/>
              </a:ext>
            </a:extLst>
          </p:cNvPr>
          <p:cNvSpPr>
            <a:spLocks noGrp="1" noRot="1" noChangeAspect="1" noChangeArrowheads="1" noTextEdit="1"/>
          </p:cNvSpPr>
          <p:nvPr>
            <p:ph type="sldImg"/>
          </p:nvPr>
        </p:nvSpPr>
        <p:spPr>
          <a:ln/>
        </p:spPr>
      </p:sp>
      <p:sp>
        <p:nvSpPr>
          <p:cNvPr id="90115" name="Rectangle 3">
            <a:extLst>
              <a:ext uri="{FF2B5EF4-FFF2-40B4-BE49-F238E27FC236}">
                <a16:creationId xmlns:a16="http://schemas.microsoft.com/office/drawing/2014/main" id="{76713D87-7305-49B3-91D0-F30C4463712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7">
            <a:extLst>
              <a:ext uri="{FF2B5EF4-FFF2-40B4-BE49-F238E27FC236}">
                <a16:creationId xmlns:a16="http://schemas.microsoft.com/office/drawing/2014/main" id="{DAE79D6A-67CB-4C69-BA94-F4EE051A70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C124DD7-701B-4C62-BB67-32CAEE595173}" type="slidenum">
              <a:rPr lang="en-US" altLang="en-US" smtClean="0">
                <a:latin typeface="Helvetica" panose="020B0604020202020204" pitchFamily="34" charset="0"/>
              </a:rPr>
              <a:pPr/>
              <a:t>46</a:t>
            </a:fld>
            <a:endParaRPr lang="en-US" altLang="en-US">
              <a:latin typeface="Helvetica" panose="020B0604020202020204" pitchFamily="34" charset="0"/>
            </a:endParaRPr>
          </a:p>
        </p:txBody>
      </p:sp>
      <p:sp>
        <p:nvSpPr>
          <p:cNvPr id="93186" name="Rectangle 2">
            <a:extLst>
              <a:ext uri="{FF2B5EF4-FFF2-40B4-BE49-F238E27FC236}">
                <a16:creationId xmlns:a16="http://schemas.microsoft.com/office/drawing/2014/main" id="{1B7687CC-A2DC-4DB6-9D2E-F0DF0D822E9A}"/>
              </a:ext>
            </a:extLst>
          </p:cNvPr>
          <p:cNvSpPr>
            <a:spLocks noGrp="1" noRot="1" noChangeAspect="1" noChangeArrowheads="1" noTextEdit="1"/>
          </p:cNvSpPr>
          <p:nvPr>
            <p:ph type="sldImg"/>
          </p:nvPr>
        </p:nvSpPr>
        <p:spPr>
          <a:ln/>
        </p:spPr>
      </p:sp>
      <p:sp>
        <p:nvSpPr>
          <p:cNvPr id="93187" name="Rectangle 3">
            <a:extLst>
              <a:ext uri="{FF2B5EF4-FFF2-40B4-BE49-F238E27FC236}">
                <a16:creationId xmlns:a16="http://schemas.microsoft.com/office/drawing/2014/main" id="{18288A69-48FB-4D7D-9160-2B0CCFFD78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id="{5BB938EB-EAE1-4FAC-BCB5-53974E688A20}"/>
              </a:ext>
            </a:extLst>
          </p:cNvPr>
          <p:cNvSpPr>
            <a:spLocks noGrp="1" noRot="1" noChangeAspect="1" noChangeArrowheads="1" noTextEdit="1"/>
          </p:cNvSpPr>
          <p:nvPr>
            <p:ph type="sldImg"/>
          </p:nvPr>
        </p:nvSpPr>
        <p:spPr>
          <a:ln/>
        </p:spPr>
      </p:sp>
      <p:sp>
        <p:nvSpPr>
          <p:cNvPr id="10242" name="Rectangle 3">
            <a:extLst>
              <a:ext uri="{FF2B5EF4-FFF2-40B4-BE49-F238E27FC236}">
                <a16:creationId xmlns:a16="http://schemas.microsoft.com/office/drawing/2014/main" id="{9AA36B63-1BA8-465A-9F47-478166EC3C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a:extLst>
              <a:ext uri="{FF2B5EF4-FFF2-40B4-BE49-F238E27FC236}">
                <a16:creationId xmlns:a16="http://schemas.microsoft.com/office/drawing/2014/main" id="{825BBC46-A330-4F4A-B305-93B88114E34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AF1AA22-768A-4441-B4A7-7B9EE0F1CEA2}" type="slidenum">
              <a:rPr lang="en-US" altLang="en-US" smtClean="0">
                <a:latin typeface="Helvetica" panose="020B0604020202020204" pitchFamily="34" charset="0"/>
              </a:rPr>
              <a:pPr/>
              <a:t>47</a:t>
            </a:fld>
            <a:endParaRPr lang="en-US" altLang="en-US">
              <a:latin typeface="Helvetica" panose="020B0604020202020204" pitchFamily="34" charset="0"/>
            </a:endParaRPr>
          </a:p>
        </p:txBody>
      </p:sp>
      <p:sp>
        <p:nvSpPr>
          <p:cNvPr id="95234" name="Rectangle 2">
            <a:extLst>
              <a:ext uri="{FF2B5EF4-FFF2-40B4-BE49-F238E27FC236}">
                <a16:creationId xmlns:a16="http://schemas.microsoft.com/office/drawing/2014/main" id="{52C4AF6F-3A33-4B3D-A9C5-999D34DE6596}"/>
              </a:ext>
            </a:extLst>
          </p:cNvPr>
          <p:cNvSpPr>
            <a:spLocks noGrp="1" noRot="1" noChangeAspect="1" noChangeArrowheads="1" noTextEdit="1"/>
          </p:cNvSpPr>
          <p:nvPr>
            <p:ph type="sldImg"/>
          </p:nvPr>
        </p:nvSpPr>
        <p:spPr>
          <a:ln/>
        </p:spPr>
      </p:sp>
      <p:sp>
        <p:nvSpPr>
          <p:cNvPr id="95235" name="Rectangle 3">
            <a:extLst>
              <a:ext uri="{FF2B5EF4-FFF2-40B4-BE49-F238E27FC236}">
                <a16:creationId xmlns:a16="http://schemas.microsoft.com/office/drawing/2014/main" id="{03C39424-7CC6-4EAD-B6CC-B6829E4E36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a:extLst>
              <a:ext uri="{FF2B5EF4-FFF2-40B4-BE49-F238E27FC236}">
                <a16:creationId xmlns:a16="http://schemas.microsoft.com/office/drawing/2014/main" id="{74F122F5-4598-4486-AEE9-A0E29FCC7F21}"/>
              </a:ext>
            </a:extLst>
          </p:cNvPr>
          <p:cNvSpPr txBox="1">
            <a:spLocks noGrp="1" noChangeArrowheads="1"/>
          </p:cNvSpPr>
          <p:nvPr/>
        </p:nvSpPr>
        <p:spPr bwMode="auto">
          <a:xfrm>
            <a:off x="3973513" y="8853488"/>
            <a:ext cx="30559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604" tIns="45801" rIns="91604" bIns="45801" anchor="b"/>
          <a:lstStyle>
            <a:lvl1pPr defTabSz="898525">
              <a:defRPr>
                <a:solidFill>
                  <a:schemeClr val="tx1"/>
                </a:solidFill>
                <a:latin typeface="Verdana" panose="020B0604030504040204" pitchFamily="34" charset="0"/>
                <a:ea typeface="MS PGothic" panose="020B0600070205080204" pitchFamily="34" charset="-128"/>
              </a:defRPr>
            </a:lvl1pPr>
            <a:lvl2pPr marL="742950" indent="-285750" defTabSz="898525">
              <a:defRPr>
                <a:solidFill>
                  <a:schemeClr val="tx1"/>
                </a:solidFill>
                <a:latin typeface="Verdana" panose="020B0604030504040204" pitchFamily="34" charset="0"/>
                <a:ea typeface="MS PGothic" panose="020B0600070205080204" pitchFamily="34" charset="-128"/>
              </a:defRPr>
            </a:lvl2pPr>
            <a:lvl3pPr marL="1143000" indent="-228600" defTabSz="898525">
              <a:defRPr>
                <a:solidFill>
                  <a:schemeClr val="tx1"/>
                </a:solidFill>
                <a:latin typeface="Verdana" panose="020B0604030504040204" pitchFamily="34" charset="0"/>
                <a:ea typeface="MS PGothic" panose="020B0600070205080204" pitchFamily="34" charset="-128"/>
              </a:defRPr>
            </a:lvl3pPr>
            <a:lvl4pPr marL="1600200" indent="-228600" defTabSz="898525">
              <a:defRPr>
                <a:solidFill>
                  <a:schemeClr val="tx1"/>
                </a:solidFill>
                <a:latin typeface="Verdana" panose="020B0604030504040204" pitchFamily="34" charset="0"/>
                <a:ea typeface="MS PGothic" panose="020B0600070205080204" pitchFamily="34" charset="-128"/>
              </a:defRPr>
            </a:lvl4pPr>
            <a:lvl5pPr marL="2057400" indent="-228600" defTabSz="898525">
              <a:defRPr>
                <a:solidFill>
                  <a:schemeClr val="tx1"/>
                </a:solidFill>
                <a:latin typeface="Verdana" panose="020B0604030504040204" pitchFamily="34" charset="0"/>
                <a:ea typeface="MS PGothic" panose="020B0600070205080204" pitchFamily="34" charset="-128"/>
              </a:defRPr>
            </a:lvl5pPr>
            <a:lvl6pPr marL="2514600" indent="-228600" defTabSz="8985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8985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8985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8985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r"/>
            <a:fld id="{4F87849D-3357-408B-BE81-D941B68A9C17}" type="slidenum">
              <a:rPr lang="en-US" altLang="en-US" sz="1200">
                <a:latin typeface="Helvetica" panose="020B0604020202020204" pitchFamily="34" charset="0"/>
              </a:rPr>
              <a:pPr algn="r"/>
              <a:t>48</a:t>
            </a:fld>
            <a:endParaRPr lang="en-US" altLang="en-US" sz="1200">
              <a:latin typeface="Helvetica" panose="020B0604020202020204" pitchFamily="34" charset="0"/>
            </a:endParaRPr>
          </a:p>
        </p:txBody>
      </p:sp>
      <p:sp>
        <p:nvSpPr>
          <p:cNvPr id="97282" name="Rectangle 2">
            <a:extLst>
              <a:ext uri="{FF2B5EF4-FFF2-40B4-BE49-F238E27FC236}">
                <a16:creationId xmlns:a16="http://schemas.microsoft.com/office/drawing/2014/main" id="{73C4DCE4-88C5-4C98-9DA5-E017D80E13F4}"/>
              </a:ext>
            </a:extLst>
          </p:cNvPr>
          <p:cNvSpPr>
            <a:spLocks noGrp="1" noRot="1" noChangeAspect="1" noChangeArrowheads="1" noTextEdit="1"/>
          </p:cNvSpPr>
          <p:nvPr>
            <p:ph type="sldImg"/>
          </p:nvPr>
        </p:nvSpPr>
        <p:spPr>
          <a:ln/>
        </p:spPr>
      </p:sp>
      <p:sp>
        <p:nvSpPr>
          <p:cNvPr id="97283" name="Rectangle 3">
            <a:extLst>
              <a:ext uri="{FF2B5EF4-FFF2-40B4-BE49-F238E27FC236}">
                <a16:creationId xmlns:a16="http://schemas.microsoft.com/office/drawing/2014/main" id="{9765D6DE-A5FC-47F0-B3FB-BFABDB9A265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7">
            <a:extLst>
              <a:ext uri="{FF2B5EF4-FFF2-40B4-BE49-F238E27FC236}">
                <a16:creationId xmlns:a16="http://schemas.microsoft.com/office/drawing/2014/main" id="{D3517A6B-4F86-4BF0-A7FB-1BD5EBE189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7116B57-7969-4071-A746-9D77D5F1E3CB}" type="slidenum">
              <a:rPr lang="en-US" altLang="en-US" smtClean="0">
                <a:latin typeface="Helvetica" panose="020B0604020202020204" pitchFamily="34" charset="0"/>
              </a:rPr>
              <a:pPr/>
              <a:t>49</a:t>
            </a:fld>
            <a:endParaRPr lang="en-US" altLang="en-US">
              <a:latin typeface="Helvetica" panose="020B0604020202020204" pitchFamily="34" charset="0"/>
            </a:endParaRPr>
          </a:p>
        </p:txBody>
      </p:sp>
      <p:sp>
        <p:nvSpPr>
          <p:cNvPr id="99330" name="Rectangle 2">
            <a:extLst>
              <a:ext uri="{FF2B5EF4-FFF2-40B4-BE49-F238E27FC236}">
                <a16:creationId xmlns:a16="http://schemas.microsoft.com/office/drawing/2014/main" id="{7878F00E-B648-4612-B5CB-D00AADE35000}"/>
              </a:ext>
            </a:extLst>
          </p:cNvPr>
          <p:cNvSpPr>
            <a:spLocks noGrp="1" noRot="1" noChangeAspect="1" noChangeArrowheads="1" noTextEdit="1"/>
          </p:cNvSpPr>
          <p:nvPr>
            <p:ph type="sldImg"/>
          </p:nvPr>
        </p:nvSpPr>
        <p:spPr>
          <a:ln/>
        </p:spPr>
      </p:sp>
      <p:sp>
        <p:nvSpPr>
          <p:cNvPr id="99331" name="Rectangle 3">
            <a:extLst>
              <a:ext uri="{FF2B5EF4-FFF2-40B4-BE49-F238E27FC236}">
                <a16:creationId xmlns:a16="http://schemas.microsoft.com/office/drawing/2014/main" id="{1DC6BA39-1EDC-4A74-8794-176CC37BF5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a:extLst>
              <a:ext uri="{FF2B5EF4-FFF2-40B4-BE49-F238E27FC236}">
                <a16:creationId xmlns:a16="http://schemas.microsoft.com/office/drawing/2014/main" id="{A98BD5E9-68DB-44E3-B64A-5E17DF84C5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16A8B9C-1E5D-4E07-B8D8-9FCDFD426338}" type="slidenum">
              <a:rPr lang="en-US" altLang="en-US" smtClean="0">
                <a:latin typeface="Helvetica" panose="020B0604020202020204" pitchFamily="34" charset="0"/>
              </a:rPr>
              <a:pPr/>
              <a:t>50</a:t>
            </a:fld>
            <a:endParaRPr lang="en-US" altLang="en-US">
              <a:latin typeface="Helvetica" panose="020B0604020202020204" pitchFamily="34" charset="0"/>
            </a:endParaRPr>
          </a:p>
        </p:txBody>
      </p:sp>
      <p:sp>
        <p:nvSpPr>
          <p:cNvPr id="101378" name="Rectangle 2">
            <a:extLst>
              <a:ext uri="{FF2B5EF4-FFF2-40B4-BE49-F238E27FC236}">
                <a16:creationId xmlns:a16="http://schemas.microsoft.com/office/drawing/2014/main" id="{21B327CA-F749-48DD-B520-75AA26D49D2A}"/>
              </a:ext>
            </a:extLst>
          </p:cNvPr>
          <p:cNvSpPr>
            <a:spLocks noGrp="1" noRot="1" noChangeAspect="1" noChangeArrowheads="1" noTextEdit="1"/>
          </p:cNvSpPr>
          <p:nvPr>
            <p:ph type="sldImg"/>
          </p:nvPr>
        </p:nvSpPr>
        <p:spPr>
          <a:ln/>
        </p:spPr>
      </p:sp>
      <p:sp>
        <p:nvSpPr>
          <p:cNvPr id="101379" name="Rectangle 3">
            <a:extLst>
              <a:ext uri="{FF2B5EF4-FFF2-40B4-BE49-F238E27FC236}">
                <a16:creationId xmlns:a16="http://schemas.microsoft.com/office/drawing/2014/main" id="{F1ED87E5-76C2-4D48-98D1-5C54D1AA78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a:extLst>
              <a:ext uri="{FF2B5EF4-FFF2-40B4-BE49-F238E27FC236}">
                <a16:creationId xmlns:a16="http://schemas.microsoft.com/office/drawing/2014/main" id="{C0C37606-01E7-4DBC-B837-C0D0A6173E71}"/>
              </a:ext>
            </a:extLst>
          </p:cNvPr>
          <p:cNvSpPr>
            <a:spLocks noGrp="1" noRot="1" noChangeAspect="1" noChangeArrowheads="1" noTextEdit="1"/>
          </p:cNvSpPr>
          <p:nvPr>
            <p:ph type="sldImg"/>
          </p:nvPr>
        </p:nvSpPr>
        <p:spPr>
          <a:ln/>
        </p:spPr>
      </p:sp>
      <p:sp>
        <p:nvSpPr>
          <p:cNvPr id="103426" name="Rectangle 3">
            <a:extLst>
              <a:ext uri="{FF2B5EF4-FFF2-40B4-BE49-F238E27FC236}">
                <a16:creationId xmlns:a16="http://schemas.microsoft.com/office/drawing/2014/main" id="{97C32648-9B7A-4EFE-847A-739C71023A2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a:extLst>
              <a:ext uri="{FF2B5EF4-FFF2-40B4-BE49-F238E27FC236}">
                <a16:creationId xmlns:a16="http://schemas.microsoft.com/office/drawing/2014/main" id="{0D5813B0-A22D-4F2C-8A3F-0BFE4DE6B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2B12ED1-C80C-4561-A421-39FDA9B078BC}" type="slidenum">
              <a:rPr lang="en-US" altLang="en-US" smtClean="0">
                <a:latin typeface="Helvetica" panose="020B0604020202020204" pitchFamily="34" charset="0"/>
              </a:rPr>
              <a:pPr/>
              <a:t>52</a:t>
            </a:fld>
            <a:endParaRPr lang="en-US" altLang="en-US">
              <a:latin typeface="Helvetica" panose="020B0604020202020204" pitchFamily="34" charset="0"/>
            </a:endParaRPr>
          </a:p>
        </p:txBody>
      </p:sp>
      <p:sp>
        <p:nvSpPr>
          <p:cNvPr id="105474" name="Rectangle 2">
            <a:extLst>
              <a:ext uri="{FF2B5EF4-FFF2-40B4-BE49-F238E27FC236}">
                <a16:creationId xmlns:a16="http://schemas.microsoft.com/office/drawing/2014/main" id="{1C79D5CE-BCEF-4B0F-9D0F-A5485F9BA0EC}"/>
              </a:ext>
            </a:extLst>
          </p:cNvPr>
          <p:cNvSpPr>
            <a:spLocks noGrp="1" noRot="1" noChangeAspect="1" noChangeArrowheads="1" noTextEdit="1"/>
          </p:cNvSpPr>
          <p:nvPr>
            <p:ph type="sldImg"/>
          </p:nvPr>
        </p:nvSpPr>
        <p:spPr>
          <a:ln/>
        </p:spPr>
      </p:sp>
      <p:sp>
        <p:nvSpPr>
          <p:cNvPr id="105475" name="Rectangle 3">
            <a:extLst>
              <a:ext uri="{FF2B5EF4-FFF2-40B4-BE49-F238E27FC236}">
                <a16:creationId xmlns:a16="http://schemas.microsoft.com/office/drawing/2014/main" id="{E6ECB659-BD3A-4C4F-8EF1-B79B7B4847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a:extLst>
              <a:ext uri="{FF2B5EF4-FFF2-40B4-BE49-F238E27FC236}">
                <a16:creationId xmlns:a16="http://schemas.microsoft.com/office/drawing/2014/main" id="{5B7BA288-9799-4FCC-AA27-DAA56CA5F3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FD05454-0887-49D1-BB79-E16982FE9E04}" type="slidenum">
              <a:rPr lang="en-US" altLang="en-US" smtClean="0">
                <a:latin typeface="Helvetica" panose="020B0604020202020204" pitchFamily="34" charset="0"/>
              </a:rPr>
              <a:pPr/>
              <a:t>53</a:t>
            </a:fld>
            <a:endParaRPr lang="en-US" altLang="en-US">
              <a:latin typeface="Helvetica" panose="020B0604020202020204" pitchFamily="34" charset="0"/>
            </a:endParaRPr>
          </a:p>
        </p:txBody>
      </p:sp>
      <p:sp>
        <p:nvSpPr>
          <p:cNvPr id="107522" name="Rectangle 2">
            <a:extLst>
              <a:ext uri="{FF2B5EF4-FFF2-40B4-BE49-F238E27FC236}">
                <a16:creationId xmlns:a16="http://schemas.microsoft.com/office/drawing/2014/main" id="{55C74086-1C19-4246-8A2B-B6C7CCC34331}"/>
              </a:ext>
            </a:extLst>
          </p:cNvPr>
          <p:cNvSpPr>
            <a:spLocks noGrp="1" noRot="1" noChangeAspect="1" noChangeArrowheads="1" noTextEdit="1"/>
          </p:cNvSpPr>
          <p:nvPr>
            <p:ph type="sldImg"/>
          </p:nvPr>
        </p:nvSpPr>
        <p:spPr>
          <a:ln/>
        </p:spPr>
      </p:sp>
      <p:sp>
        <p:nvSpPr>
          <p:cNvPr id="107523" name="Rectangle 3">
            <a:extLst>
              <a:ext uri="{FF2B5EF4-FFF2-40B4-BE49-F238E27FC236}">
                <a16:creationId xmlns:a16="http://schemas.microsoft.com/office/drawing/2014/main" id="{2E3FD3FF-5B29-43D0-9279-B7FF5B29F0C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17EBCBBF-41C5-425A-8C78-5D293D9B85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2086FDF-C283-4A26-A609-6B6E5A4F7611}" type="slidenum">
              <a:rPr lang="en-US" altLang="en-US" smtClean="0">
                <a:latin typeface="Helvetica" panose="020B0604020202020204" pitchFamily="34" charset="0"/>
              </a:rPr>
              <a:pPr/>
              <a:t>54</a:t>
            </a:fld>
            <a:endParaRPr lang="en-US" altLang="en-US">
              <a:latin typeface="Helvetica" panose="020B0604020202020204" pitchFamily="34" charset="0"/>
            </a:endParaRPr>
          </a:p>
        </p:txBody>
      </p:sp>
      <p:sp>
        <p:nvSpPr>
          <p:cNvPr id="70658" name="Rectangle 2">
            <a:extLst>
              <a:ext uri="{FF2B5EF4-FFF2-40B4-BE49-F238E27FC236}">
                <a16:creationId xmlns:a16="http://schemas.microsoft.com/office/drawing/2014/main" id="{B9B233EF-4231-4BA9-9EEF-1E69C0C6DA33}"/>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C24EF9F7-118A-440E-835D-273EF50030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573369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a:extLst>
              <a:ext uri="{FF2B5EF4-FFF2-40B4-BE49-F238E27FC236}">
                <a16:creationId xmlns:a16="http://schemas.microsoft.com/office/drawing/2014/main" id="{78748FDE-E8BC-4A9C-A7E9-E83C7D7088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6B4739B-763B-41A7-BF7B-6390169FD7EB}" type="slidenum">
              <a:rPr lang="en-US" altLang="en-US" smtClean="0">
                <a:latin typeface="Helvetica" panose="020B0604020202020204" pitchFamily="34" charset="0"/>
              </a:rPr>
              <a:pPr/>
              <a:t>59</a:t>
            </a:fld>
            <a:endParaRPr lang="en-US" altLang="en-US">
              <a:latin typeface="Helvetica" panose="020B0604020202020204" pitchFamily="34" charset="0"/>
            </a:endParaRPr>
          </a:p>
        </p:txBody>
      </p:sp>
      <p:sp>
        <p:nvSpPr>
          <p:cNvPr id="73730" name="Rectangle 2">
            <a:extLst>
              <a:ext uri="{FF2B5EF4-FFF2-40B4-BE49-F238E27FC236}">
                <a16:creationId xmlns:a16="http://schemas.microsoft.com/office/drawing/2014/main" id="{2EDC8114-80FF-4527-8452-8939C60B2594}"/>
              </a:ext>
            </a:extLst>
          </p:cNvPr>
          <p:cNvSpPr>
            <a:spLocks noGrp="1" noRot="1" noChangeAspect="1" noChangeArrowheads="1" noTextEdit="1"/>
          </p:cNvSpPr>
          <p:nvPr>
            <p:ph type="sldImg"/>
          </p:nvPr>
        </p:nvSpPr>
        <p:spPr>
          <a:ln/>
        </p:spPr>
      </p:sp>
      <p:sp>
        <p:nvSpPr>
          <p:cNvPr id="73731" name="Rectangle 3">
            <a:extLst>
              <a:ext uri="{FF2B5EF4-FFF2-40B4-BE49-F238E27FC236}">
                <a16:creationId xmlns:a16="http://schemas.microsoft.com/office/drawing/2014/main" id="{3D42AF9C-FB2A-4442-A801-C023077146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735849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a:extLst>
              <a:ext uri="{FF2B5EF4-FFF2-40B4-BE49-F238E27FC236}">
                <a16:creationId xmlns:a16="http://schemas.microsoft.com/office/drawing/2014/main" id="{2F305424-2E1B-470D-A274-29ABA8FF1DF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35790EF-1AC9-4C3D-A973-AAE8B010255A}" type="slidenum">
              <a:rPr lang="en-US" altLang="en-US" smtClean="0">
                <a:latin typeface="Helvetica" panose="020B0604020202020204" pitchFamily="34" charset="0"/>
              </a:rPr>
              <a:pPr/>
              <a:t>60</a:t>
            </a:fld>
            <a:endParaRPr lang="en-US" altLang="en-US">
              <a:latin typeface="Helvetica" panose="020B0604020202020204" pitchFamily="34" charset="0"/>
            </a:endParaRPr>
          </a:p>
        </p:txBody>
      </p:sp>
      <p:sp>
        <p:nvSpPr>
          <p:cNvPr id="75778" name="Rectangle 2">
            <a:extLst>
              <a:ext uri="{FF2B5EF4-FFF2-40B4-BE49-F238E27FC236}">
                <a16:creationId xmlns:a16="http://schemas.microsoft.com/office/drawing/2014/main" id="{D5C964FA-22D0-4E05-B730-D533B6A44435}"/>
              </a:ext>
            </a:extLst>
          </p:cNvPr>
          <p:cNvSpPr>
            <a:spLocks noGrp="1" noRot="1" noChangeAspect="1" noChangeArrowheads="1" noTextEdit="1"/>
          </p:cNvSpPr>
          <p:nvPr>
            <p:ph type="sldImg"/>
          </p:nvPr>
        </p:nvSpPr>
        <p:spPr>
          <a:ln/>
        </p:spPr>
      </p:sp>
      <p:sp>
        <p:nvSpPr>
          <p:cNvPr id="75779" name="Rectangle 3">
            <a:extLst>
              <a:ext uri="{FF2B5EF4-FFF2-40B4-BE49-F238E27FC236}">
                <a16:creationId xmlns:a16="http://schemas.microsoft.com/office/drawing/2014/main" id="{880E7091-F446-484C-8E4A-417D2AC58F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9032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7">
            <a:extLst>
              <a:ext uri="{FF2B5EF4-FFF2-40B4-BE49-F238E27FC236}">
                <a16:creationId xmlns:a16="http://schemas.microsoft.com/office/drawing/2014/main" id="{27DF9E4E-96D6-414F-8641-F5F4875E71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AF3DCFE-B091-466E-897F-AF0229B99FBE}" type="slidenum">
              <a:rPr lang="en-US" altLang="en-US" smtClean="0">
                <a:latin typeface="Helvetica" panose="020B0604020202020204" pitchFamily="34" charset="0"/>
              </a:rPr>
              <a:pPr/>
              <a:t>6</a:t>
            </a:fld>
            <a:endParaRPr lang="en-US" altLang="en-US">
              <a:latin typeface="Helvetica" panose="020B0604020202020204" pitchFamily="34" charset="0"/>
            </a:endParaRPr>
          </a:p>
        </p:txBody>
      </p:sp>
      <p:sp>
        <p:nvSpPr>
          <p:cNvPr id="13314" name="Rectangle 2">
            <a:extLst>
              <a:ext uri="{FF2B5EF4-FFF2-40B4-BE49-F238E27FC236}">
                <a16:creationId xmlns:a16="http://schemas.microsoft.com/office/drawing/2014/main" id="{FBCEF41C-2D09-4D79-B128-D63857A2F2E6}"/>
              </a:ext>
            </a:extLst>
          </p:cNvPr>
          <p:cNvSpPr>
            <a:spLocks noGrp="1" noRot="1" noChangeAspect="1" noChangeArrowheads="1" noTextEdit="1"/>
          </p:cNvSpPr>
          <p:nvPr>
            <p:ph type="sldImg"/>
          </p:nvPr>
        </p:nvSpPr>
        <p:spPr>
          <a:ln/>
        </p:spPr>
      </p:sp>
      <p:sp>
        <p:nvSpPr>
          <p:cNvPr id="13315" name="Rectangle 3">
            <a:extLst>
              <a:ext uri="{FF2B5EF4-FFF2-40B4-BE49-F238E27FC236}">
                <a16:creationId xmlns:a16="http://schemas.microsoft.com/office/drawing/2014/main" id="{D9ACFA5D-A5EC-4373-81C2-0F6EFDCB20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r" rtl="1">
              <a:lnSpc>
                <a:spcPct val="115000"/>
              </a:lnSpc>
              <a:spcAft>
                <a:spcPts val="800"/>
              </a:spcAft>
              <a:buNone/>
            </a:pPr>
            <a:r>
              <a:rPr lang="fa-IR" sz="1200" b="1" kern="100" dirty="0">
                <a:effectLst/>
                <a:latin typeface="Aptos" panose="020B0004020202020204" pitchFamily="34" charset="0"/>
                <a:ea typeface="Aptos" panose="020B0004020202020204" pitchFamily="34" charset="0"/>
                <a:cs typeface="B Nazanin" panose="00000400000000000000" pitchFamily="2" charset="-78"/>
              </a:rPr>
              <a:t>۱</a:t>
            </a:r>
            <a:r>
              <a:rPr lang="en-US" sz="1200" b="1" kern="100" dirty="0">
                <a:effectLst/>
                <a:latin typeface="Aptos" panose="020B0004020202020204" pitchFamily="34" charset="0"/>
                <a:ea typeface="Aptos" panose="020B0004020202020204" pitchFamily="34" charset="0"/>
                <a:cs typeface="B Nazanin" panose="00000400000000000000" pitchFamily="2" charset="-78"/>
              </a:rPr>
              <a:t>. </a:t>
            </a:r>
            <a:r>
              <a:rPr lang="ar-SA" sz="1200" b="1" kern="100" dirty="0">
                <a:effectLst/>
                <a:latin typeface="Aptos" panose="020B0004020202020204" pitchFamily="34" charset="0"/>
                <a:ea typeface="Aptos" panose="020B0004020202020204" pitchFamily="34" charset="0"/>
                <a:cs typeface="B Nazanin" panose="00000400000000000000" pitchFamily="2" charset="-78"/>
              </a:rPr>
              <a:t>ساختار یک فرآیند</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1200" kern="100" dirty="0">
                <a:effectLst/>
                <a:latin typeface="Aptos" panose="020B0004020202020204" pitchFamily="34" charset="0"/>
                <a:ea typeface="Aptos" panose="020B0004020202020204" pitchFamily="34" charset="0"/>
                <a:cs typeface="B Nazanin" panose="00000400000000000000" pitchFamily="2" charset="-78"/>
              </a:rPr>
              <a:t>هر فرآیند (برنامه در حال اجرا) در سیستم‌عامل از بخش‌های زیر تشکیل شده است</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B Nazanin" panose="00000400000000000000" pitchFamily="2" charset="-78"/>
              </a:rPr>
              <a:t>کد</a:t>
            </a:r>
            <a:r>
              <a:rPr lang="en-US" sz="1200" b="1" kern="100" dirty="0">
                <a:effectLst/>
                <a:latin typeface="Aptos" panose="020B0004020202020204" pitchFamily="34" charset="0"/>
                <a:ea typeface="Aptos" panose="020B0004020202020204" pitchFamily="34" charset="0"/>
                <a:cs typeface="B Nazanin" panose="00000400000000000000" pitchFamily="2" charset="-78"/>
              </a:rPr>
              <a:t> (Code)</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دستورالعمل‌های اجرایی برنامه</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B Nazanin" panose="00000400000000000000" pitchFamily="2" charset="-78"/>
              </a:rPr>
              <a:t>داده</a:t>
            </a:r>
            <a:r>
              <a:rPr lang="en-US" sz="1200" b="1" kern="100" dirty="0">
                <a:effectLst/>
                <a:latin typeface="Aptos" panose="020B0004020202020204" pitchFamily="34" charset="0"/>
                <a:ea typeface="Aptos" panose="020B0004020202020204" pitchFamily="34" charset="0"/>
                <a:cs typeface="B Nazanin" panose="00000400000000000000" pitchFamily="2" charset="-78"/>
              </a:rPr>
              <a:t> (Data)</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متغیرها و اطلاعاتی که برنامه در حین اجرا استفاده می‌کند</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B Nazanin" panose="00000400000000000000" pitchFamily="2" charset="-78"/>
              </a:rPr>
              <a:t>فایل‌ها</a:t>
            </a:r>
            <a:r>
              <a:rPr lang="en-US" sz="1200" b="1" kern="100" dirty="0">
                <a:effectLst/>
                <a:latin typeface="Aptos" panose="020B0004020202020204" pitchFamily="34" charset="0"/>
                <a:ea typeface="Aptos" panose="020B0004020202020204" pitchFamily="34" charset="0"/>
                <a:cs typeface="B Nazanin" panose="00000400000000000000" pitchFamily="2" charset="-78"/>
              </a:rPr>
              <a:t> (Files)</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فایل‌های باز شده توسط فرآیند (مانند فایل‌های ورودی/خروجی)</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B Nazanin" panose="00000400000000000000" pitchFamily="2" charset="-78"/>
              </a:rPr>
              <a:t>رجیسترها</a:t>
            </a:r>
            <a:r>
              <a:rPr lang="en-US" sz="1200" b="1" kern="100" dirty="0">
                <a:effectLst/>
                <a:latin typeface="Aptos" panose="020B0004020202020204" pitchFamily="34" charset="0"/>
                <a:ea typeface="Aptos" panose="020B0004020202020204" pitchFamily="34" charset="0"/>
                <a:cs typeface="B Nazanin" panose="00000400000000000000" pitchFamily="2" charset="-78"/>
              </a:rPr>
              <a:t> (Registers)</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حافظه‌های سریع در</a:t>
            </a:r>
            <a:r>
              <a:rPr lang="en-US" sz="1200" kern="100" dirty="0">
                <a:effectLst/>
                <a:latin typeface="Aptos" panose="020B0004020202020204" pitchFamily="34" charset="0"/>
                <a:ea typeface="Aptos" panose="020B0004020202020204" pitchFamily="34" charset="0"/>
                <a:cs typeface="B Nazanin" panose="00000400000000000000" pitchFamily="2" charset="-78"/>
              </a:rPr>
              <a:t> CPU </a:t>
            </a:r>
            <a:r>
              <a:rPr lang="ar-SA" sz="1200" kern="100" dirty="0">
                <a:effectLst/>
                <a:latin typeface="Aptos" panose="020B0004020202020204" pitchFamily="34" charset="0"/>
                <a:ea typeface="Aptos" panose="020B0004020202020204" pitchFamily="34" charset="0"/>
                <a:cs typeface="B Nazanin" panose="00000400000000000000" pitchFamily="2" charset="-78"/>
              </a:rPr>
              <a:t>برای نگهداری موقت داده‌ها</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en-US" sz="1200" b="1" kern="100" dirty="0">
                <a:effectLst/>
                <a:latin typeface="Aptos" panose="020B0004020202020204" pitchFamily="34" charset="0"/>
                <a:ea typeface="Aptos" panose="020B0004020202020204" pitchFamily="34" charset="0"/>
                <a:cs typeface="B Nazanin" panose="00000400000000000000" pitchFamily="2" charset="-78"/>
              </a:rPr>
              <a:t>PC (</a:t>
            </a:r>
            <a:r>
              <a:rPr lang="ar-SA" sz="1200" b="1" kern="100" dirty="0">
                <a:effectLst/>
                <a:latin typeface="Aptos" panose="020B0004020202020204" pitchFamily="34" charset="0"/>
                <a:ea typeface="Aptos" panose="020B0004020202020204" pitchFamily="34" charset="0"/>
                <a:cs typeface="B Nazanin" panose="00000400000000000000" pitchFamily="2" charset="-78"/>
              </a:rPr>
              <a:t>برنامه شمارنده</a:t>
            </a:r>
            <a:r>
              <a:rPr lang="en-US" sz="1200" b="1" kern="100" dirty="0">
                <a:effectLst/>
                <a:latin typeface="Aptos" panose="020B0004020202020204" pitchFamily="34" charset="0"/>
                <a:ea typeface="Aptos" panose="020B0004020202020204" pitchFamily="34" charset="0"/>
                <a:cs typeface="B Nazanin" panose="00000400000000000000" pitchFamily="2" charset="-78"/>
              </a:rPr>
              <a:t>)</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آدرس دستورالعمل بعدی که باید اجرا شود</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B Nazanin" panose="00000400000000000000" pitchFamily="2" charset="-78"/>
              </a:rPr>
              <a:t>پشته</a:t>
            </a:r>
            <a:r>
              <a:rPr lang="en-US" sz="1200" b="1" kern="100" dirty="0">
                <a:effectLst/>
                <a:latin typeface="Aptos" panose="020B0004020202020204" pitchFamily="34" charset="0"/>
                <a:ea typeface="Aptos" panose="020B0004020202020204" pitchFamily="34" charset="0"/>
                <a:cs typeface="B Nazanin" panose="00000400000000000000" pitchFamily="2" charset="-78"/>
              </a:rPr>
              <a:t> (Stack)</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فضایی برای ذخیره موقت متغیرهای محلی و آدرس بازگشت توابع</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fa-IR" sz="1200" b="1" kern="100" dirty="0">
                <a:effectLst/>
                <a:latin typeface="Aptos" panose="020B0004020202020204" pitchFamily="34" charset="0"/>
                <a:ea typeface="Aptos" panose="020B0004020202020204" pitchFamily="34" charset="0"/>
                <a:cs typeface="B Nazanin" panose="00000400000000000000" pitchFamily="2" charset="-78"/>
              </a:rPr>
              <a:t>۲</a:t>
            </a:r>
            <a:r>
              <a:rPr lang="en-US" sz="1200" b="1" kern="100" dirty="0">
                <a:effectLst/>
                <a:latin typeface="Aptos" panose="020B0004020202020204" pitchFamily="34" charset="0"/>
                <a:ea typeface="Aptos" panose="020B0004020202020204" pitchFamily="34" charset="0"/>
                <a:cs typeface="B Nazanin" panose="00000400000000000000" pitchFamily="2" charset="-78"/>
              </a:rPr>
              <a:t>. </a:t>
            </a:r>
            <a:r>
              <a:rPr lang="ar-SA" sz="1200" b="1" kern="100" dirty="0">
                <a:effectLst/>
                <a:latin typeface="Aptos" panose="020B0004020202020204" pitchFamily="34" charset="0"/>
                <a:ea typeface="Aptos" panose="020B0004020202020204" pitchFamily="34" charset="0"/>
                <a:cs typeface="B Nazanin" panose="00000400000000000000" pitchFamily="2" charset="-78"/>
              </a:rPr>
              <a:t>فرآیند تک‌رشته‌ای</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kern="100" dirty="0">
                <a:effectLst/>
                <a:latin typeface="Aptos" panose="020B0004020202020204" pitchFamily="34" charset="0"/>
                <a:ea typeface="Aptos" panose="020B0004020202020204" pitchFamily="34" charset="0"/>
                <a:cs typeface="B Nazanin" panose="00000400000000000000" pitchFamily="2" charset="-78"/>
              </a:rPr>
              <a:t>در یک فرآیند تک‌رشته‌ای،</a:t>
            </a:r>
            <a:r>
              <a:rPr lang="ar-SA" sz="1200" kern="100" dirty="0">
                <a:effectLst/>
                <a:latin typeface="Aptos" panose="020B0004020202020204" pitchFamily="34" charset="0"/>
                <a:ea typeface="Aptos" panose="020B0004020202020204" pitchFamily="34" charset="0"/>
                <a:cs typeface="Cambria" panose="02040503050406030204" pitchFamily="18" charset="0"/>
              </a:rPr>
              <a:t> </a:t>
            </a:r>
            <a:r>
              <a:rPr lang="ar-SA" sz="1200" b="1" kern="100" dirty="0">
                <a:effectLst/>
                <a:latin typeface="Aptos" panose="020B0004020202020204" pitchFamily="34" charset="0"/>
                <a:ea typeface="Aptos" panose="020B0004020202020204" pitchFamily="34" charset="0"/>
                <a:cs typeface="B Nazanin" panose="00000400000000000000" pitchFamily="2" charset="-78"/>
              </a:rPr>
              <a:t>فقط یک رشته اجرایی</a:t>
            </a:r>
            <a:r>
              <a:rPr lang="en-US" sz="1200" b="1" kern="100" dirty="0">
                <a:effectLst/>
                <a:latin typeface="Aptos" panose="020B0004020202020204" pitchFamily="34" charset="0"/>
                <a:ea typeface="Aptos" panose="020B0004020202020204" pitchFamily="34" charset="0"/>
                <a:cs typeface="B Nazanin" panose="00000400000000000000" pitchFamily="2" charset="-78"/>
              </a:rPr>
              <a:t> (Thread)</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وجود دارد</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kern="100" dirty="0">
                <a:effectLst/>
                <a:latin typeface="Aptos" panose="020B0004020202020204" pitchFamily="34" charset="0"/>
                <a:ea typeface="Aptos" panose="020B0004020202020204" pitchFamily="34" charset="0"/>
                <a:cs typeface="B Nazanin" panose="00000400000000000000" pitchFamily="2" charset="-78"/>
              </a:rPr>
              <a:t>تمام منابع فرآیند (کد، داده، فایل‌ها) و اجزای اجرایی</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رجیسترها، </a:t>
            </a:r>
            <a:r>
              <a:rPr lang="en-US" sz="1200" kern="100" dirty="0">
                <a:effectLst/>
                <a:latin typeface="Aptos" panose="020B0004020202020204" pitchFamily="34" charset="0"/>
                <a:ea typeface="Aptos" panose="020B0004020202020204" pitchFamily="34" charset="0"/>
                <a:cs typeface="B Nazanin" panose="00000400000000000000" pitchFamily="2" charset="-78"/>
              </a:rPr>
              <a:t>PC</a:t>
            </a:r>
            <a:r>
              <a:rPr lang="ar-SA" sz="1200" kern="100" dirty="0">
                <a:effectLst/>
                <a:latin typeface="Aptos" panose="020B0004020202020204" pitchFamily="34" charset="0"/>
                <a:ea typeface="Aptos" panose="020B0004020202020204" pitchFamily="34" charset="0"/>
                <a:cs typeface="B Nazanin" panose="00000400000000000000" pitchFamily="2" charset="-78"/>
              </a:rPr>
              <a:t>، پشته</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به</a:t>
            </a:r>
            <a:r>
              <a:rPr lang="ar-SA" sz="1200" kern="100" dirty="0">
                <a:effectLst/>
                <a:latin typeface="Aptos" panose="020B0004020202020204" pitchFamily="34" charset="0"/>
                <a:ea typeface="Aptos" panose="020B0004020202020204" pitchFamily="34" charset="0"/>
                <a:cs typeface="Cambria" panose="02040503050406030204" pitchFamily="18" charset="0"/>
              </a:rPr>
              <a:t> </a:t>
            </a:r>
            <a:r>
              <a:rPr lang="ar-SA" sz="1200" b="1" kern="100" dirty="0">
                <a:effectLst/>
                <a:latin typeface="Aptos" panose="020B0004020202020204" pitchFamily="34" charset="0"/>
                <a:ea typeface="Aptos" panose="020B0004020202020204" pitchFamily="34" charset="0"/>
                <a:cs typeface="B Nazanin" panose="00000400000000000000" pitchFamily="2" charset="-78"/>
              </a:rPr>
              <a:t>یک رشته واحد</a:t>
            </a:r>
            <a:r>
              <a:rPr lang="ar-SA" sz="1200" kern="100" dirty="0">
                <a:effectLst/>
                <a:latin typeface="Aptos" panose="020B0004020202020204" pitchFamily="34" charset="0"/>
                <a:ea typeface="Aptos" panose="020B0004020202020204" pitchFamily="34" charset="0"/>
                <a:cs typeface="Cambria" panose="02040503050406030204" pitchFamily="18" charset="0"/>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تعلق دارند</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B Nazanin" panose="00000400000000000000" pitchFamily="2" charset="-78"/>
              </a:rPr>
              <a:t>مثال</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یک برنامه ساده که کارها را به ترتیب و بدون موازی‌سازی انجام می‌دهد</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fa-IR" sz="1200" b="1" kern="100" dirty="0">
                <a:effectLst/>
                <a:latin typeface="Aptos" panose="020B0004020202020204" pitchFamily="34" charset="0"/>
                <a:ea typeface="Aptos" panose="020B0004020202020204" pitchFamily="34" charset="0"/>
                <a:cs typeface="B Nazanin" panose="00000400000000000000" pitchFamily="2" charset="-78"/>
              </a:rPr>
              <a:t>۳</a:t>
            </a:r>
            <a:r>
              <a:rPr lang="en-US" sz="1200" b="1" kern="100" dirty="0">
                <a:effectLst/>
                <a:latin typeface="Aptos" panose="020B0004020202020204" pitchFamily="34" charset="0"/>
                <a:ea typeface="Aptos" panose="020B0004020202020204" pitchFamily="34" charset="0"/>
                <a:cs typeface="B Nazanin" panose="00000400000000000000" pitchFamily="2" charset="-78"/>
              </a:rPr>
              <a:t>. </a:t>
            </a:r>
            <a:r>
              <a:rPr lang="ar-SA" sz="1200" b="1" kern="100" dirty="0">
                <a:effectLst/>
                <a:latin typeface="Aptos" panose="020B0004020202020204" pitchFamily="34" charset="0"/>
                <a:ea typeface="Aptos" panose="020B0004020202020204" pitchFamily="34" charset="0"/>
                <a:cs typeface="B Nazanin" panose="00000400000000000000" pitchFamily="2" charset="-78"/>
              </a:rPr>
              <a:t>فرآیند چندرشته‌ای</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kern="100" dirty="0">
                <a:effectLst/>
                <a:latin typeface="Aptos" panose="020B0004020202020204" pitchFamily="34" charset="0"/>
                <a:ea typeface="Aptos" panose="020B0004020202020204" pitchFamily="34" charset="0"/>
                <a:cs typeface="B Nazanin" panose="00000400000000000000" pitchFamily="2" charset="-78"/>
              </a:rPr>
              <a:t>در یک فرآیند چندرشته‌ای،</a:t>
            </a:r>
            <a:r>
              <a:rPr lang="ar-SA" sz="1200" kern="100" dirty="0">
                <a:effectLst/>
                <a:latin typeface="Aptos" panose="020B0004020202020204" pitchFamily="34" charset="0"/>
                <a:ea typeface="Aptos" panose="020B0004020202020204" pitchFamily="34" charset="0"/>
                <a:cs typeface="Cambria" panose="02040503050406030204" pitchFamily="18" charset="0"/>
              </a:rPr>
              <a:t> </a:t>
            </a:r>
            <a:r>
              <a:rPr lang="ar-SA" sz="1200" b="1" kern="100" dirty="0">
                <a:effectLst/>
                <a:latin typeface="Aptos" panose="020B0004020202020204" pitchFamily="34" charset="0"/>
                <a:ea typeface="Aptos" panose="020B0004020202020204" pitchFamily="34" charset="0"/>
                <a:cs typeface="B Nazanin" panose="00000400000000000000" pitchFamily="2" charset="-78"/>
              </a:rPr>
              <a:t>چندین رشته اجرایی</a:t>
            </a:r>
            <a:r>
              <a:rPr lang="ar-SA" sz="1200" kern="100" dirty="0">
                <a:effectLst/>
                <a:latin typeface="Aptos" panose="020B0004020202020204" pitchFamily="34" charset="0"/>
                <a:ea typeface="Aptos" panose="020B0004020202020204" pitchFamily="34" charset="0"/>
                <a:cs typeface="Cambria" panose="02040503050406030204" pitchFamily="18" charset="0"/>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درون یک فرآیند وجود دارند</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B Nazanin" panose="00000400000000000000" pitchFamily="2" charset="-78"/>
              </a:rPr>
              <a:t>منابع مشترک</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کد، داده و فایل‌ها بین همه رشته‌ها</a:t>
            </a:r>
            <a:r>
              <a:rPr lang="ar-SA" sz="1200" kern="100" dirty="0">
                <a:effectLst/>
                <a:latin typeface="Aptos" panose="020B0004020202020204" pitchFamily="34" charset="0"/>
                <a:ea typeface="Aptos" panose="020B0004020202020204" pitchFamily="34" charset="0"/>
                <a:cs typeface="Cambria" panose="02040503050406030204" pitchFamily="18" charset="0"/>
              </a:rPr>
              <a:t> </a:t>
            </a:r>
            <a:r>
              <a:rPr lang="ar-SA" sz="1200" b="1" kern="100" dirty="0">
                <a:effectLst/>
                <a:latin typeface="Aptos" panose="020B0004020202020204" pitchFamily="34" charset="0"/>
                <a:ea typeface="Aptos" panose="020B0004020202020204" pitchFamily="34" charset="0"/>
                <a:cs typeface="B Nazanin" panose="00000400000000000000" pitchFamily="2" charset="-78"/>
              </a:rPr>
              <a:t>به اشتراک</a:t>
            </a:r>
            <a:r>
              <a:rPr lang="ar-SA" sz="1200" kern="100" dirty="0">
                <a:effectLst/>
                <a:latin typeface="Aptos" panose="020B0004020202020204" pitchFamily="34" charset="0"/>
                <a:ea typeface="Aptos" panose="020B0004020202020204" pitchFamily="34" charset="0"/>
                <a:cs typeface="Cambria" panose="02040503050406030204" pitchFamily="18" charset="0"/>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گذاشته می‌شوند</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B Nazanin" panose="00000400000000000000" pitchFamily="2" charset="-78"/>
              </a:rPr>
              <a:t>اجزای اختصاصی</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هر رشته</a:t>
            </a:r>
            <a:r>
              <a:rPr lang="ar-SA" sz="1200" kern="100" dirty="0">
                <a:effectLst/>
                <a:latin typeface="Aptos" panose="020B0004020202020204" pitchFamily="34" charset="0"/>
                <a:ea typeface="Aptos" panose="020B0004020202020204" pitchFamily="34" charset="0"/>
                <a:cs typeface="Cambria" panose="02040503050406030204" pitchFamily="18" charset="0"/>
              </a:rPr>
              <a:t> </a:t>
            </a:r>
            <a:r>
              <a:rPr lang="ar-SA" sz="1200" b="1" kern="100" dirty="0">
                <a:effectLst/>
                <a:latin typeface="Aptos" panose="020B0004020202020204" pitchFamily="34" charset="0"/>
                <a:ea typeface="Aptos" panose="020B0004020202020204" pitchFamily="34" charset="0"/>
                <a:cs typeface="B Nazanin" panose="00000400000000000000" pitchFamily="2" charset="-78"/>
              </a:rPr>
              <a:t>رجیسترها، </a:t>
            </a:r>
            <a:r>
              <a:rPr lang="en-US" sz="1200" b="1" kern="100" dirty="0">
                <a:effectLst/>
                <a:latin typeface="Aptos" panose="020B0004020202020204" pitchFamily="34" charset="0"/>
                <a:ea typeface="Aptos" panose="020B0004020202020204" pitchFamily="34" charset="0"/>
                <a:cs typeface="B Nazanin" panose="00000400000000000000" pitchFamily="2" charset="-78"/>
              </a:rPr>
              <a:t>PC </a:t>
            </a:r>
            <a:r>
              <a:rPr lang="ar-SA" sz="1200" b="1" kern="100" dirty="0">
                <a:effectLst/>
                <a:latin typeface="Aptos" panose="020B0004020202020204" pitchFamily="34" charset="0"/>
                <a:ea typeface="Aptos" panose="020B0004020202020204" pitchFamily="34" charset="0"/>
                <a:cs typeface="B Nazanin" panose="00000400000000000000" pitchFamily="2" charset="-78"/>
              </a:rPr>
              <a:t>و پشته مخصوص به خود</a:t>
            </a:r>
            <a:r>
              <a:rPr lang="ar-SA" sz="1200" kern="100" dirty="0">
                <a:effectLst/>
                <a:latin typeface="Aptos" panose="020B0004020202020204" pitchFamily="34" charset="0"/>
                <a:ea typeface="Aptos" panose="020B0004020202020204" pitchFamily="34" charset="0"/>
                <a:cs typeface="Cambria" panose="02040503050406030204" pitchFamily="18" charset="0"/>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دارد</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742950" marR="0" lvl="1" indent="-285750" algn="r" rtl="1">
              <a:lnSpc>
                <a:spcPct val="115000"/>
              </a:lnSpc>
              <a:spcAft>
                <a:spcPts val="800"/>
              </a:spcAft>
              <a:buSzPts val="1000"/>
              <a:buFont typeface="Courier New" panose="02070309020205020404" pitchFamily="49" charset="0"/>
              <a:buChar char="o"/>
              <a:tabLst>
                <a:tab pos="914400" algn="l"/>
              </a:tabLst>
            </a:pPr>
            <a:r>
              <a:rPr lang="ar-SA" sz="1200" kern="100" dirty="0">
                <a:effectLst/>
                <a:latin typeface="Aptos" panose="020B0004020202020204" pitchFamily="34" charset="0"/>
                <a:ea typeface="Aptos" panose="020B0004020202020204" pitchFamily="34" charset="0"/>
                <a:cs typeface="B Nazanin" panose="00000400000000000000" pitchFamily="2" charset="-78"/>
              </a:rPr>
              <a:t>این اجزا برای اجرای مستقل هر رشته ضروری هستند</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B Nazanin" panose="00000400000000000000" pitchFamily="2" charset="-78"/>
              </a:rPr>
              <a:t>مثال</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یک مرورگر وب که همزمان چند تب را بارگیری می‌کند. هر تب می‌تواند یک رشته جداگانه باشد</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fa-IR" sz="1200" b="1" kern="100" dirty="0">
                <a:effectLst/>
                <a:latin typeface="Aptos" panose="020B0004020202020204" pitchFamily="34" charset="0"/>
                <a:ea typeface="Aptos" panose="020B0004020202020204" pitchFamily="34" charset="0"/>
                <a:cs typeface="B Nazanin" panose="00000400000000000000" pitchFamily="2" charset="-78"/>
              </a:rPr>
              <a:t>۴</a:t>
            </a:r>
            <a:r>
              <a:rPr lang="en-US" sz="1200" b="1" kern="100" dirty="0">
                <a:effectLst/>
                <a:latin typeface="Aptos" panose="020B0004020202020204" pitchFamily="34" charset="0"/>
                <a:ea typeface="Aptos" panose="020B0004020202020204" pitchFamily="34" charset="0"/>
                <a:cs typeface="B Nazanin" panose="00000400000000000000" pitchFamily="2" charset="-78"/>
              </a:rPr>
              <a:t>. </a:t>
            </a:r>
            <a:r>
              <a:rPr lang="ar-SA" sz="1200" b="1" kern="100" dirty="0">
                <a:effectLst/>
                <a:latin typeface="Aptos" panose="020B0004020202020204" pitchFamily="34" charset="0"/>
                <a:ea typeface="Aptos" panose="020B0004020202020204" pitchFamily="34" charset="0"/>
                <a:cs typeface="B Nazanin" panose="00000400000000000000" pitchFamily="2" charset="-78"/>
              </a:rPr>
              <a:t>تفاوت کلیدی</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1200" b="1" kern="100" dirty="0">
                <a:effectLst/>
                <a:latin typeface="Aptos" panose="020B0004020202020204" pitchFamily="34" charset="0"/>
                <a:ea typeface="Aptos" panose="020B0004020202020204" pitchFamily="34" charset="0"/>
                <a:cs typeface="B Nazanin" panose="00000400000000000000" pitchFamily="2" charset="-78"/>
              </a:rPr>
              <a:t>فرآیند تک‌رشته‌ای</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1200" b="1" kern="100" dirty="0">
                <a:effectLst/>
                <a:latin typeface="Aptos" panose="020B0004020202020204" pitchFamily="34" charset="0"/>
                <a:ea typeface="Aptos" panose="020B0004020202020204" pitchFamily="34" charset="0"/>
                <a:cs typeface="B Nazanin" panose="00000400000000000000" pitchFamily="2" charset="-78"/>
              </a:rPr>
              <a:t>فرآیند چندرشته‌ای</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1200" kern="100" dirty="0">
                <a:effectLst/>
                <a:latin typeface="Aptos" panose="020B0004020202020204" pitchFamily="34" charset="0"/>
                <a:ea typeface="Aptos" panose="020B0004020202020204" pitchFamily="34" charset="0"/>
                <a:cs typeface="B Nazanin" panose="00000400000000000000" pitchFamily="2" charset="-78"/>
              </a:rPr>
              <a:t>فقط یک رشته اجرایی دارد</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1200" kern="100" dirty="0">
                <a:effectLst/>
                <a:latin typeface="Aptos" panose="020B0004020202020204" pitchFamily="34" charset="0"/>
                <a:ea typeface="Aptos" panose="020B0004020202020204" pitchFamily="34" charset="0"/>
                <a:cs typeface="B Nazanin" panose="00000400000000000000" pitchFamily="2" charset="-78"/>
              </a:rPr>
              <a:t>چندین رشته اجرایی دارد</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1200" kern="100" dirty="0">
                <a:effectLst/>
                <a:latin typeface="Aptos" panose="020B0004020202020204" pitchFamily="34" charset="0"/>
                <a:ea typeface="Aptos" panose="020B0004020202020204" pitchFamily="34" charset="0"/>
                <a:cs typeface="B Nazanin" panose="00000400000000000000" pitchFamily="2" charset="-78"/>
              </a:rPr>
              <a:t>منابع و اجرا متمرکز است</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1200" kern="100" dirty="0">
                <a:effectLst/>
                <a:latin typeface="Aptos" panose="020B0004020202020204" pitchFamily="34" charset="0"/>
                <a:ea typeface="Aptos" panose="020B0004020202020204" pitchFamily="34" charset="0"/>
                <a:cs typeface="B Nazanin" panose="00000400000000000000" pitchFamily="2" charset="-78"/>
              </a:rPr>
              <a:t>منابع مشترک، اما اجرا موازی است</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1200" kern="100" dirty="0">
                <a:effectLst/>
                <a:latin typeface="Aptos" panose="020B0004020202020204" pitchFamily="34" charset="0"/>
                <a:ea typeface="Aptos" panose="020B0004020202020204" pitchFamily="34" charset="0"/>
                <a:cs typeface="B Nazanin" panose="00000400000000000000" pitchFamily="2" charset="-78"/>
              </a:rPr>
              <a:t>کارایی محدود به ترتیب اجرا</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1200" kern="100" dirty="0">
                <a:effectLst/>
                <a:latin typeface="Aptos" panose="020B0004020202020204" pitchFamily="34" charset="0"/>
                <a:ea typeface="Aptos" panose="020B0004020202020204" pitchFamily="34" charset="0"/>
                <a:cs typeface="B Nazanin" panose="00000400000000000000" pitchFamily="2" charset="-78"/>
              </a:rPr>
              <a:t>افزایش کارایی با موازی‌سازی</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fa-IR" sz="1200" b="1" kern="100" dirty="0">
                <a:effectLst/>
                <a:latin typeface="Aptos" panose="020B0004020202020204" pitchFamily="34" charset="0"/>
                <a:ea typeface="Aptos" panose="020B0004020202020204" pitchFamily="34" charset="0"/>
                <a:cs typeface="B Nazanin" panose="00000400000000000000" pitchFamily="2" charset="-78"/>
              </a:rPr>
              <a:t>۵</a:t>
            </a:r>
            <a:r>
              <a:rPr lang="en-US" sz="1200" b="1" kern="100" dirty="0">
                <a:effectLst/>
                <a:latin typeface="Aptos" panose="020B0004020202020204" pitchFamily="34" charset="0"/>
                <a:ea typeface="Aptos" panose="020B0004020202020204" pitchFamily="34" charset="0"/>
                <a:cs typeface="B Nazanin" panose="00000400000000000000" pitchFamily="2" charset="-78"/>
              </a:rPr>
              <a:t>. </a:t>
            </a:r>
            <a:r>
              <a:rPr lang="ar-SA" sz="1200" b="1" kern="100" dirty="0">
                <a:effectLst/>
                <a:latin typeface="Aptos" panose="020B0004020202020204" pitchFamily="34" charset="0"/>
                <a:ea typeface="Aptos" panose="020B0004020202020204" pitchFamily="34" charset="0"/>
                <a:cs typeface="B Nazanin" panose="00000400000000000000" pitchFamily="2" charset="-78"/>
              </a:rPr>
              <a:t>چرا چندرشته‌ای مهم است؟</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B Nazanin" panose="00000400000000000000" pitchFamily="2" charset="-78"/>
              </a:rPr>
              <a:t>استفاده بهتر از</a:t>
            </a:r>
            <a:r>
              <a:rPr lang="en-US" sz="1200" b="1" kern="100" dirty="0">
                <a:effectLst/>
                <a:latin typeface="Aptos" panose="020B0004020202020204" pitchFamily="34" charset="0"/>
                <a:ea typeface="Aptos" panose="020B0004020202020204" pitchFamily="34" charset="0"/>
                <a:cs typeface="B Nazanin" panose="00000400000000000000" pitchFamily="2" charset="-78"/>
              </a:rPr>
              <a:t> CPU</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رشته‌ها می‌توانند روی هسته‌های مختلف پردازنده اجرا شوند</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B Nazanin" panose="00000400000000000000" pitchFamily="2" charset="-78"/>
              </a:rPr>
              <a:t>پاسخگویی بهتر</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مثلاً در برنامه‌های گرافیکی، یک رشته برای رابط کاربری و دیگری برای پردازش داده</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B Nazanin" panose="00000400000000000000" pitchFamily="2" charset="-78"/>
              </a:rPr>
              <a:t>صرفه‌جویی در منابع</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ایجاد رشته‌ها سبک‌تر از ایجاد فرآیندهای جدید است</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1200" b="1" kern="100" dirty="0">
                <a:effectLst/>
                <a:latin typeface="Aptos" panose="020B0004020202020204" pitchFamily="34" charset="0"/>
                <a:ea typeface="Aptos" panose="020B0004020202020204" pitchFamily="34" charset="0"/>
                <a:cs typeface="B Nazanin" panose="00000400000000000000" pitchFamily="2" charset="-78"/>
              </a:rPr>
              <a:t>مثال کاربردی</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1200" kern="100" dirty="0">
                <a:effectLst/>
                <a:latin typeface="Aptos" panose="020B0004020202020204" pitchFamily="34" charset="0"/>
                <a:ea typeface="Aptos" panose="020B0004020202020204" pitchFamily="34" charset="0"/>
                <a:cs typeface="B Nazanin" panose="00000400000000000000" pitchFamily="2" charset="-78"/>
              </a:rPr>
              <a:t>فرض کنید یک</a:t>
            </a:r>
            <a:r>
              <a:rPr lang="ar-SA" sz="1200" kern="100" dirty="0">
                <a:effectLst/>
                <a:latin typeface="Aptos" panose="020B0004020202020204" pitchFamily="34" charset="0"/>
                <a:ea typeface="Aptos" panose="020B0004020202020204" pitchFamily="34" charset="0"/>
                <a:cs typeface="Cambria" panose="02040503050406030204" pitchFamily="18" charset="0"/>
              </a:rPr>
              <a:t> </a:t>
            </a:r>
            <a:r>
              <a:rPr lang="ar-SA" sz="1200" b="1" kern="100" dirty="0">
                <a:effectLst/>
                <a:latin typeface="Aptos" panose="020B0004020202020204" pitchFamily="34" charset="0"/>
                <a:ea typeface="Aptos" panose="020B0004020202020204" pitchFamily="34" charset="0"/>
                <a:cs typeface="B Nazanin" panose="00000400000000000000" pitchFamily="2" charset="-78"/>
              </a:rPr>
              <a:t>نرم‌افزار ویرایش ویدئو</a:t>
            </a:r>
            <a:r>
              <a:rPr lang="ar-SA" sz="1200" kern="100" dirty="0">
                <a:effectLst/>
                <a:latin typeface="Aptos" panose="020B0004020202020204" pitchFamily="34" charset="0"/>
                <a:ea typeface="Aptos" panose="020B0004020202020204" pitchFamily="34" charset="0"/>
                <a:cs typeface="Cambria" panose="02040503050406030204" pitchFamily="18" charset="0"/>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دارید</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B Nazanin" panose="00000400000000000000" pitchFamily="2" charset="-78"/>
              </a:rPr>
              <a:t>فرآیند تک‌رشته‌ای</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باید صبر کنید تا کل ویدئو رندر شود تا بتوانید کار دیگری انجام دهید</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B Nazanin" panose="00000400000000000000" pitchFamily="2" charset="-78"/>
              </a:rPr>
              <a:t>فرآیند چندرشته‌ای</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یک رشته ویدئو را رندر می‌کند، رشته دیگر امکان ویرایش همزمان را فراهم می‌کند</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1200" b="1" kern="100" dirty="0">
                <a:effectLst/>
                <a:latin typeface="Aptos" panose="020B0004020202020204" pitchFamily="34" charset="0"/>
                <a:ea typeface="Aptos" panose="020B0004020202020204" pitchFamily="34" charset="0"/>
                <a:cs typeface="B Nazanin" panose="00000400000000000000" pitchFamily="2" charset="-78"/>
              </a:rPr>
              <a:t>جمع‌بندی</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B Nazanin" panose="00000400000000000000" pitchFamily="2" charset="-78"/>
              </a:rPr>
              <a:t>فرآیند</a:t>
            </a:r>
            <a:r>
              <a:rPr lang="ar-SA" sz="1200" kern="100" dirty="0">
                <a:effectLst/>
                <a:latin typeface="Aptos" panose="020B0004020202020204" pitchFamily="34" charset="0"/>
                <a:ea typeface="Aptos" panose="020B0004020202020204" pitchFamily="34" charset="0"/>
                <a:cs typeface="Cambria" panose="02040503050406030204" pitchFamily="18" charset="0"/>
              </a:rPr>
              <a:t> </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یک برنامه در حال اجرا با منابع اختصاصی</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B Nazanin" panose="00000400000000000000" pitchFamily="2" charset="-78"/>
              </a:rPr>
              <a:t>رشته</a:t>
            </a:r>
            <a:r>
              <a:rPr lang="ar-SA" sz="1200" kern="100" dirty="0">
                <a:effectLst/>
                <a:latin typeface="Aptos" panose="020B0004020202020204" pitchFamily="34" charset="0"/>
                <a:ea typeface="Aptos" panose="020B0004020202020204" pitchFamily="34" charset="0"/>
                <a:cs typeface="Cambria" panose="02040503050406030204" pitchFamily="18" charset="0"/>
              </a:rPr>
              <a:t> </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جریان اجرایی درون فرآیند که منابع را با رشته‌های دیگر به اشتراک می‌گذارد</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B Nazanin" panose="00000400000000000000" pitchFamily="2" charset="-78"/>
              </a:rPr>
              <a:t>چندرشته‌ای</a:t>
            </a:r>
            <a:r>
              <a:rPr lang="ar-SA" sz="1200" kern="100" dirty="0">
                <a:effectLst/>
                <a:latin typeface="Aptos" panose="020B0004020202020204" pitchFamily="34" charset="0"/>
                <a:ea typeface="Aptos" panose="020B0004020202020204" pitchFamily="34" charset="0"/>
                <a:cs typeface="Cambria" panose="02040503050406030204" pitchFamily="18" charset="0"/>
              </a:rPr>
              <a:t> </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راهی هوشمندانه برای انجام کارها به صورت موازی و بهبود عملکرد</a:t>
            </a:r>
            <a:r>
              <a:rPr lang="en-US" sz="1200" kern="10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5FF94ED2-DF55-4D1B-8DA2-07A842A2B1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910074-6A37-4496-AE68-529FF68CD695}" type="slidenum">
              <a:rPr lang="en-US" altLang="en-US" smtClean="0">
                <a:latin typeface="Helvetica" panose="020B0604020202020204" pitchFamily="34" charset="0"/>
              </a:rPr>
              <a:pPr/>
              <a:t>63</a:t>
            </a:fld>
            <a:endParaRPr lang="en-US" altLang="en-US">
              <a:latin typeface="Helvetica" panose="020B0604020202020204" pitchFamily="34" charset="0"/>
            </a:endParaRPr>
          </a:p>
        </p:txBody>
      </p:sp>
      <p:sp>
        <p:nvSpPr>
          <p:cNvPr id="79874" name="Rectangle 2">
            <a:extLst>
              <a:ext uri="{FF2B5EF4-FFF2-40B4-BE49-F238E27FC236}">
                <a16:creationId xmlns:a16="http://schemas.microsoft.com/office/drawing/2014/main" id="{03D7B118-35EC-41E3-912A-ACD9C96F6AA2}"/>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396523C0-C350-444A-B4E1-1329DD7129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706132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FA5AFAA5-5218-4C59-9B07-DF3DD016E3D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20F8462-1483-480D-9499-599BDADC3331}" type="slidenum">
              <a:rPr lang="en-US" altLang="en-US" smtClean="0">
                <a:latin typeface="Helvetica" panose="020B0604020202020204" pitchFamily="34" charset="0"/>
              </a:rPr>
              <a:pPr/>
              <a:t>64</a:t>
            </a:fld>
            <a:endParaRPr lang="en-US" altLang="en-US">
              <a:latin typeface="Helvetica" panose="020B0604020202020204" pitchFamily="34" charset="0"/>
            </a:endParaRPr>
          </a:p>
        </p:txBody>
      </p:sp>
      <p:sp>
        <p:nvSpPr>
          <p:cNvPr id="81922" name="Rectangle 2">
            <a:extLst>
              <a:ext uri="{FF2B5EF4-FFF2-40B4-BE49-F238E27FC236}">
                <a16:creationId xmlns:a16="http://schemas.microsoft.com/office/drawing/2014/main" id="{A72C3A4C-AD16-4898-8CE5-E59313D1A7C9}"/>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F024EE35-1071-4350-AC7A-2880808BA5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387478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a:extLst>
              <a:ext uri="{FF2B5EF4-FFF2-40B4-BE49-F238E27FC236}">
                <a16:creationId xmlns:a16="http://schemas.microsoft.com/office/drawing/2014/main" id="{CF84B4F2-9D3B-4B2F-BF96-A59F2257770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7FC7D05-D70C-4688-A6EC-0CAD37F60868}" type="slidenum">
              <a:rPr lang="en-US" altLang="en-US" smtClean="0">
                <a:latin typeface="Helvetica" panose="020B0604020202020204" pitchFamily="34" charset="0"/>
              </a:rPr>
              <a:pPr/>
              <a:t>65</a:t>
            </a:fld>
            <a:endParaRPr lang="en-US" altLang="en-US">
              <a:latin typeface="Helvetica" panose="020B0604020202020204" pitchFamily="34" charset="0"/>
            </a:endParaRPr>
          </a:p>
        </p:txBody>
      </p:sp>
      <p:sp>
        <p:nvSpPr>
          <p:cNvPr id="83970" name="Rectangle 2">
            <a:extLst>
              <a:ext uri="{FF2B5EF4-FFF2-40B4-BE49-F238E27FC236}">
                <a16:creationId xmlns:a16="http://schemas.microsoft.com/office/drawing/2014/main" id="{B362FC63-0CF8-4F27-8D50-36C311771347}"/>
              </a:ext>
            </a:extLst>
          </p:cNvPr>
          <p:cNvSpPr>
            <a:spLocks noGrp="1" noRot="1" noChangeAspect="1" noChangeArrowheads="1" noTextEdit="1"/>
          </p:cNvSpPr>
          <p:nvPr>
            <p:ph type="sldImg"/>
          </p:nvPr>
        </p:nvSpPr>
        <p:spPr>
          <a:ln/>
        </p:spPr>
      </p:sp>
      <p:sp>
        <p:nvSpPr>
          <p:cNvPr id="83971" name="Rectangle 3">
            <a:extLst>
              <a:ext uri="{FF2B5EF4-FFF2-40B4-BE49-F238E27FC236}">
                <a16:creationId xmlns:a16="http://schemas.microsoft.com/office/drawing/2014/main" id="{05EA1D9E-4BA7-46A6-8A84-EDB8389F72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908656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a:extLst>
              <a:ext uri="{FF2B5EF4-FFF2-40B4-BE49-F238E27FC236}">
                <a16:creationId xmlns:a16="http://schemas.microsoft.com/office/drawing/2014/main" id="{3D8E3A22-255B-4013-9FAA-354F228081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5384F79-FBB8-4CF0-ACB5-B2C4E81F4BD7}" type="slidenum">
              <a:rPr lang="en-US" altLang="en-US" smtClean="0">
                <a:latin typeface="Helvetica" panose="020B0604020202020204" pitchFamily="34" charset="0"/>
              </a:rPr>
              <a:pPr/>
              <a:t>66</a:t>
            </a:fld>
            <a:endParaRPr lang="en-US" altLang="en-US">
              <a:latin typeface="Helvetica" panose="020B0604020202020204" pitchFamily="34" charset="0"/>
            </a:endParaRPr>
          </a:p>
        </p:txBody>
      </p:sp>
      <p:sp>
        <p:nvSpPr>
          <p:cNvPr id="86018" name="Rectangle 2">
            <a:extLst>
              <a:ext uri="{FF2B5EF4-FFF2-40B4-BE49-F238E27FC236}">
                <a16:creationId xmlns:a16="http://schemas.microsoft.com/office/drawing/2014/main" id="{3414BE9A-3487-46A0-8D93-908174E2B341}"/>
              </a:ext>
            </a:extLst>
          </p:cNvPr>
          <p:cNvSpPr>
            <a:spLocks noGrp="1" noRot="1" noChangeAspect="1" noChangeArrowheads="1" noTextEdit="1"/>
          </p:cNvSpPr>
          <p:nvPr>
            <p:ph type="sldImg"/>
          </p:nvPr>
        </p:nvSpPr>
        <p:spPr>
          <a:ln/>
        </p:spPr>
      </p:sp>
      <p:sp>
        <p:nvSpPr>
          <p:cNvPr id="86019" name="Rectangle 3">
            <a:extLst>
              <a:ext uri="{FF2B5EF4-FFF2-40B4-BE49-F238E27FC236}">
                <a16:creationId xmlns:a16="http://schemas.microsoft.com/office/drawing/2014/main" id="{850E0C92-CD42-45A7-9966-C095105AF2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51289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B3B691F4-8A83-4EB6-9CC2-A3360F1AD4D3}"/>
              </a:ext>
            </a:extLst>
          </p:cNvPr>
          <p:cNvSpPr>
            <a:spLocks noGrp="1" noRot="1" noChangeAspect="1" noChangeArrowheads="1" noTextEdit="1"/>
          </p:cNvSpPr>
          <p:nvPr>
            <p:ph type="sldImg"/>
          </p:nvPr>
        </p:nvSpPr>
        <p:spPr>
          <a:ln/>
        </p:spPr>
      </p:sp>
      <p:sp>
        <p:nvSpPr>
          <p:cNvPr id="15362" name="Rectangle 3">
            <a:extLst>
              <a:ext uri="{FF2B5EF4-FFF2-40B4-BE49-F238E27FC236}">
                <a16:creationId xmlns:a16="http://schemas.microsoft.com/office/drawing/2014/main" id="{EF4246C7-27CE-4111-80E3-59FD3BCD55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r" rtl="1">
              <a:lnSpc>
                <a:spcPct val="115000"/>
              </a:lnSpc>
              <a:spcAft>
                <a:spcPts val="800"/>
              </a:spcAft>
              <a:buNone/>
            </a:pPr>
            <a:r>
              <a:rPr lang="ar-SA" sz="1200" kern="100" dirty="0">
                <a:effectLst/>
                <a:latin typeface="Aptos" panose="020B0004020202020204" pitchFamily="34" charset="0"/>
                <a:ea typeface="Aptos" panose="020B0004020202020204" pitchFamily="34" charset="0"/>
                <a:cs typeface="B Nazanin" panose="00000400000000000000" pitchFamily="2" charset="-78"/>
              </a:rPr>
              <a:t>این تصویر</a:t>
            </a:r>
            <a:r>
              <a:rPr lang="ar-SA" sz="1200" kern="100" dirty="0">
                <a:effectLst/>
                <a:latin typeface="Aptos" panose="020B0004020202020204" pitchFamily="34" charset="0"/>
                <a:ea typeface="Aptos" panose="020B0004020202020204" pitchFamily="34" charset="0"/>
                <a:cs typeface="Cambria" panose="02040503050406030204" pitchFamily="18" charset="0"/>
              </a:rPr>
              <a:t> </a:t>
            </a:r>
            <a:r>
              <a:rPr lang="ar-SA" sz="1200" b="1" kern="100" dirty="0">
                <a:effectLst/>
                <a:latin typeface="Aptos" panose="020B0004020202020204" pitchFamily="34" charset="0"/>
                <a:ea typeface="Aptos" panose="020B0004020202020204" pitchFamily="34" charset="0"/>
                <a:cs typeface="B Nazanin" panose="00000400000000000000" pitchFamily="2" charset="-78"/>
              </a:rPr>
              <a:t>معماری سرور چندریسه‌ای</a:t>
            </a:r>
            <a:r>
              <a:rPr lang="en-US" sz="1200" b="1" kern="100" dirty="0">
                <a:effectLst/>
                <a:latin typeface="Aptos" panose="020B0004020202020204" pitchFamily="34" charset="0"/>
                <a:ea typeface="Aptos" panose="020B0004020202020204" pitchFamily="34" charset="0"/>
                <a:cs typeface="B Nazanin" panose="00000400000000000000" pitchFamily="2" charset="-78"/>
              </a:rPr>
              <a:t> (Multithreaded Server)</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را نشان می‌دهد که به سرور اجازه می‌دهد همزمان به چندین درخواست کلاینت‌ها پاسخ دهد. مراحل کار به شرح زیر است</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fa-IR" sz="1200" b="1" kern="100" dirty="0">
                <a:effectLst/>
                <a:latin typeface="Aptos" panose="020B0004020202020204" pitchFamily="34" charset="0"/>
                <a:ea typeface="Aptos" panose="020B0004020202020204" pitchFamily="34" charset="0"/>
                <a:cs typeface="B Nazanin" panose="00000400000000000000" pitchFamily="2" charset="-78"/>
              </a:rPr>
              <a:t>۱</a:t>
            </a:r>
            <a:r>
              <a:rPr lang="en-US" sz="1200" b="1" kern="100" dirty="0">
                <a:effectLst/>
                <a:latin typeface="Aptos" panose="020B0004020202020204" pitchFamily="34" charset="0"/>
                <a:ea typeface="Aptos" panose="020B0004020202020204" pitchFamily="34" charset="0"/>
                <a:cs typeface="B Nazanin" panose="00000400000000000000" pitchFamily="2" charset="-78"/>
              </a:rPr>
              <a:t>. </a:t>
            </a:r>
            <a:r>
              <a:rPr lang="ar-SA" sz="1200" b="1" kern="100" dirty="0">
                <a:effectLst/>
                <a:latin typeface="Aptos" panose="020B0004020202020204" pitchFamily="34" charset="0"/>
                <a:ea typeface="Aptos" panose="020B0004020202020204" pitchFamily="34" charset="0"/>
                <a:cs typeface="B Nazanin" panose="00000400000000000000" pitchFamily="2" charset="-78"/>
              </a:rPr>
              <a:t>ارسال درخواست توسط کلاینت</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kern="100" dirty="0">
                <a:effectLst/>
                <a:latin typeface="Aptos" panose="020B0004020202020204" pitchFamily="34" charset="0"/>
                <a:ea typeface="Aptos" panose="020B0004020202020204" pitchFamily="34" charset="0"/>
                <a:cs typeface="B Nazanin" panose="00000400000000000000" pitchFamily="2" charset="-78"/>
              </a:rPr>
              <a:t>کلاینت یک</a:t>
            </a:r>
            <a:r>
              <a:rPr lang="ar-SA" sz="1200" kern="100" dirty="0">
                <a:effectLst/>
                <a:latin typeface="Aptos" panose="020B0004020202020204" pitchFamily="34" charset="0"/>
                <a:ea typeface="Aptos" panose="020B0004020202020204" pitchFamily="34" charset="0"/>
                <a:cs typeface="Cambria" panose="02040503050406030204" pitchFamily="18" charset="0"/>
              </a:rPr>
              <a:t> </a:t>
            </a:r>
            <a:r>
              <a:rPr lang="ar-SA" sz="1200" b="1" kern="100" dirty="0">
                <a:effectLst/>
                <a:latin typeface="Aptos" panose="020B0004020202020204" pitchFamily="34" charset="0"/>
                <a:ea typeface="Aptos" panose="020B0004020202020204" pitchFamily="34" charset="0"/>
                <a:cs typeface="B Nazanin" panose="00000400000000000000" pitchFamily="2" charset="-78"/>
              </a:rPr>
              <a:t>درخواست</a:t>
            </a:r>
            <a:r>
              <a:rPr lang="en-US" sz="1200" b="1" kern="100" dirty="0">
                <a:effectLst/>
                <a:latin typeface="Aptos" panose="020B0004020202020204" pitchFamily="34" charset="0"/>
                <a:ea typeface="Aptos" panose="020B0004020202020204" pitchFamily="34" charset="0"/>
                <a:cs typeface="B Nazanin" panose="00000400000000000000" pitchFamily="2" charset="-78"/>
              </a:rPr>
              <a:t> (Request)</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به سرور ارسال می‌کند (مثلاً درخواست بارگیری یک صفحه وب)</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kern="100" dirty="0">
                <a:effectLst/>
                <a:latin typeface="Aptos" panose="020B0004020202020204" pitchFamily="34" charset="0"/>
                <a:ea typeface="Aptos" panose="020B0004020202020204" pitchFamily="34" charset="0"/>
                <a:cs typeface="B Nazanin" panose="00000400000000000000" pitchFamily="2" charset="-78"/>
              </a:rPr>
              <a:t>سرور این درخواست را از طریق شبکه دریافت می‌کند</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fa-IR" sz="1200" b="1" kern="100" dirty="0">
                <a:effectLst/>
                <a:latin typeface="Aptos" panose="020B0004020202020204" pitchFamily="34" charset="0"/>
                <a:ea typeface="Aptos" panose="020B0004020202020204" pitchFamily="34" charset="0"/>
                <a:cs typeface="B Nazanin" panose="00000400000000000000" pitchFamily="2" charset="-78"/>
              </a:rPr>
              <a:t>۲</a:t>
            </a:r>
            <a:r>
              <a:rPr lang="en-US" sz="1200" b="1" kern="100" dirty="0">
                <a:effectLst/>
                <a:latin typeface="Aptos" panose="020B0004020202020204" pitchFamily="34" charset="0"/>
                <a:ea typeface="Aptos" panose="020B0004020202020204" pitchFamily="34" charset="0"/>
                <a:cs typeface="B Nazanin" panose="00000400000000000000" pitchFamily="2" charset="-78"/>
              </a:rPr>
              <a:t>. </a:t>
            </a:r>
            <a:r>
              <a:rPr lang="ar-SA" sz="1200" b="1" kern="100" dirty="0">
                <a:effectLst/>
                <a:latin typeface="Aptos" panose="020B0004020202020204" pitchFamily="34" charset="0"/>
                <a:ea typeface="Aptos" panose="020B0004020202020204" pitchFamily="34" charset="0"/>
                <a:cs typeface="B Nazanin" panose="00000400000000000000" pitchFamily="2" charset="-78"/>
              </a:rPr>
              <a:t>ایجاد ریسه جدید برای پردازش درخواست</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kern="100" dirty="0">
                <a:effectLst/>
                <a:latin typeface="Aptos" panose="020B0004020202020204" pitchFamily="34" charset="0"/>
                <a:ea typeface="Aptos" panose="020B0004020202020204" pitchFamily="34" charset="0"/>
                <a:cs typeface="B Nazanin" panose="00000400000000000000" pitchFamily="2" charset="-78"/>
              </a:rPr>
              <a:t>سرور به‌محض دریافت درخواست،</a:t>
            </a:r>
            <a:r>
              <a:rPr lang="ar-SA" sz="1200" kern="100" dirty="0">
                <a:effectLst/>
                <a:latin typeface="Aptos" panose="020B0004020202020204" pitchFamily="34" charset="0"/>
                <a:ea typeface="Aptos" panose="020B0004020202020204" pitchFamily="34" charset="0"/>
                <a:cs typeface="Cambria" panose="02040503050406030204" pitchFamily="18" charset="0"/>
              </a:rPr>
              <a:t> </a:t>
            </a:r>
            <a:r>
              <a:rPr lang="ar-SA" sz="1200" b="1" kern="100" dirty="0">
                <a:effectLst/>
                <a:latin typeface="Aptos" panose="020B0004020202020204" pitchFamily="34" charset="0"/>
                <a:ea typeface="Aptos" panose="020B0004020202020204" pitchFamily="34" charset="0"/>
                <a:cs typeface="B Nazanin" panose="00000400000000000000" pitchFamily="2" charset="-78"/>
              </a:rPr>
              <a:t>یک ریسه جدید</a:t>
            </a:r>
            <a:r>
              <a:rPr lang="en-US" sz="1200" b="1" kern="100" dirty="0">
                <a:effectLst/>
                <a:latin typeface="Aptos" panose="020B0004020202020204" pitchFamily="34" charset="0"/>
                <a:ea typeface="Aptos" panose="020B0004020202020204" pitchFamily="34" charset="0"/>
                <a:cs typeface="B Nazanin" panose="00000400000000000000" pitchFamily="2" charset="-78"/>
              </a:rPr>
              <a:t> (Thread)</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ایجاد می‌کند</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kern="100" dirty="0">
                <a:effectLst/>
                <a:latin typeface="Aptos" panose="020B0004020202020204" pitchFamily="34" charset="0"/>
                <a:ea typeface="Aptos" panose="020B0004020202020204" pitchFamily="34" charset="0"/>
                <a:cs typeface="B Nazanin" panose="00000400000000000000" pitchFamily="2" charset="-78"/>
              </a:rPr>
              <a:t>این ریسه جدید مسئولیت</a:t>
            </a:r>
            <a:r>
              <a:rPr lang="ar-SA" sz="1200" kern="100" dirty="0">
                <a:effectLst/>
                <a:latin typeface="Aptos" panose="020B0004020202020204" pitchFamily="34" charset="0"/>
                <a:ea typeface="Aptos" panose="020B0004020202020204" pitchFamily="34" charset="0"/>
                <a:cs typeface="Cambria" panose="02040503050406030204" pitchFamily="18" charset="0"/>
              </a:rPr>
              <a:t> </a:t>
            </a:r>
            <a:r>
              <a:rPr lang="ar-SA" sz="1200" b="1" kern="100" dirty="0">
                <a:effectLst/>
                <a:latin typeface="Aptos" panose="020B0004020202020204" pitchFamily="34" charset="0"/>
                <a:ea typeface="Aptos" panose="020B0004020202020204" pitchFamily="34" charset="0"/>
                <a:cs typeface="B Nazanin" panose="00000400000000000000" pitchFamily="2" charset="-78"/>
              </a:rPr>
              <a:t>پردازش درخواست کلاینت</a:t>
            </a:r>
            <a:r>
              <a:rPr lang="ar-SA" sz="1200" kern="100" dirty="0">
                <a:effectLst/>
                <a:latin typeface="Aptos" panose="020B0004020202020204" pitchFamily="34" charset="0"/>
                <a:ea typeface="Aptos" panose="020B0004020202020204" pitchFamily="34" charset="0"/>
                <a:cs typeface="Cambria" panose="02040503050406030204" pitchFamily="18" charset="0"/>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(مانند اجرای محاسبات، خواندن از دیتابیس، یا تولید پاسخ) را بر عهده می‌گیرد</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B Nazanin" panose="00000400000000000000" pitchFamily="2" charset="-78"/>
              </a:rPr>
              <a:t>مزیت</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ریسه اصلی سرور بلوک نمی‌شود و می‌تواند به سایر درخواست‌ها رسیدگی کند</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fa-IR" sz="1200" b="1" kern="100" dirty="0">
                <a:effectLst/>
                <a:latin typeface="Aptos" panose="020B0004020202020204" pitchFamily="34" charset="0"/>
                <a:ea typeface="Aptos" panose="020B0004020202020204" pitchFamily="34" charset="0"/>
                <a:cs typeface="B Nazanin" panose="00000400000000000000" pitchFamily="2" charset="-78"/>
              </a:rPr>
              <a:t>۳</a:t>
            </a:r>
            <a:r>
              <a:rPr lang="en-US" sz="1200" b="1" kern="100" dirty="0">
                <a:effectLst/>
                <a:latin typeface="Aptos" panose="020B0004020202020204" pitchFamily="34" charset="0"/>
                <a:ea typeface="Aptos" panose="020B0004020202020204" pitchFamily="34" charset="0"/>
                <a:cs typeface="B Nazanin" panose="00000400000000000000" pitchFamily="2" charset="-78"/>
              </a:rPr>
              <a:t>. </a:t>
            </a:r>
            <a:r>
              <a:rPr lang="ar-SA" sz="1200" b="1" kern="100" dirty="0">
                <a:effectLst/>
                <a:latin typeface="Aptos" panose="020B0004020202020204" pitchFamily="34" charset="0"/>
                <a:ea typeface="Aptos" panose="020B0004020202020204" pitchFamily="34" charset="0"/>
                <a:cs typeface="B Nazanin" panose="00000400000000000000" pitchFamily="2" charset="-78"/>
              </a:rPr>
              <a:t>ادامه گوش دادن به درخواست‌های جدید</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kern="100" dirty="0">
                <a:effectLst/>
                <a:latin typeface="Aptos" panose="020B0004020202020204" pitchFamily="34" charset="0"/>
                <a:ea typeface="Aptos" panose="020B0004020202020204" pitchFamily="34" charset="0"/>
                <a:cs typeface="B Nazanin" panose="00000400000000000000" pitchFamily="2" charset="-78"/>
              </a:rPr>
              <a:t>پس از ایجاد ریسه جدید،</a:t>
            </a:r>
            <a:r>
              <a:rPr lang="ar-SA" sz="1200" kern="100" dirty="0">
                <a:effectLst/>
                <a:latin typeface="Aptos" panose="020B0004020202020204" pitchFamily="34" charset="0"/>
                <a:ea typeface="Aptos" panose="020B0004020202020204" pitchFamily="34" charset="0"/>
                <a:cs typeface="Cambria" panose="02040503050406030204" pitchFamily="18" charset="0"/>
              </a:rPr>
              <a:t> </a:t>
            </a:r>
            <a:r>
              <a:rPr lang="ar-SA" sz="1200" b="1" kern="100" dirty="0">
                <a:effectLst/>
                <a:latin typeface="Aptos" panose="020B0004020202020204" pitchFamily="34" charset="0"/>
                <a:ea typeface="Aptos" panose="020B0004020202020204" pitchFamily="34" charset="0"/>
                <a:cs typeface="B Nazanin" panose="00000400000000000000" pitchFamily="2" charset="-78"/>
              </a:rPr>
              <a:t>ریسه اصلی سرور</a:t>
            </a:r>
            <a:r>
              <a:rPr lang="ar-SA" sz="1200" kern="100" dirty="0">
                <a:effectLst/>
                <a:latin typeface="Aptos" panose="020B0004020202020204" pitchFamily="34" charset="0"/>
                <a:ea typeface="Aptos" panose="020B0004020202020204" pitchFamily="34" charset="0"/>
                <a:cs typeface="Cambria" panose="02040503050406030204" pitchFamily="18" charset="0"/>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دوباره به</a:t>
            </a:r>
            <a:r>
              <a:rPr lang="ar-SA" sz="1200" kern="100" dirty="0">
                <a:effectLst/>
                <a:latin typeface="Aptos" panose="020B0004020202020204" pitchFamily="34" charset="0"/>
                <a:ea typeface="Aptos" panose="020B0004020202020204" pitchFamily="34" charset="0"/>
                <a:cs typeface="Cambria" panose="02040503050406030204" pitchFamily="18" charset="0"/>
              </a:rPr>
              <a:t> </a:t>
            </a:r>
            <a:r>
              <a:rPr lang="ar-SA" sz="1200" b="1" kern="100" dirty="0">
                <a:effectLst/>
                <a:latin typeface="Aptos" panose="020B0004020202020204" pitchFamily="34" charset="0"/>
                <a:ea typeface="Aptos" panose="020B0004020202020204" pitchFamily="34" charset="0"/>
                <a:cs typeface="B Nazanin" panose="00000400000000000000" pitchFamily="2" charset="-78"/>
              </a:rPr>
              <a:t>گوش دادن</a:t>
            </a:r>
            <a:r>
              <a:rPr lang="en-US" sz="1200" b="1" kern="100" dirty="0">
                <a:effectLst/>
                <a:latin typeface="Aptos" panose="020B0004020202020204" pitchFamily="34" charset="0"/>
                <a:ea typeface="Aptos" panose="020B0004020202020204" pitchFamily="34" charset="0"/>
                <a:cs typeface="B Nazanin" panose="00000400000000000000" pitchFamily="2" charset="-78"/>
              </a:rPr>
              <a:t> (Listening)</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روی پورت مشخص ادامه می‌دهد</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kern="100" dirty="0">
                <a:effectLst/>
                <a:latin typeface="Aptos" panose="020B0004020202020204" pitchFamily="34" charset="0"/>
                <a:ea typeface="Aptos" panose="020B0004020202020204" pitchFamily="34" charset="0"/>
                <a:cs typeface="B Nazanin" panose="00000400000000000000" pitchFamily="2" charset="-78"/>
              </a:rPr>
              <a:t>این امکان وجود دارد که همزمان</a:t>
            </a:r>
            <a:r>
              <a:rPr lang="ar-SA" sz="1200" kern="100" dirty="0">
                <a:effectLst/>
                <a:latin typeface="Aptos" panose="020B0004020202020204" pitchFamily="34" charset="0"/>
                <a:ea typeface="Aptos" panose="020B0004020202020204" pitchFamily="34" charset="0"/>
                <a:cs typeface="Cambria" panose="02040503050406030204" pitchFamily="18" charset="0"/>
              </a:rPr>
              <a:t> </a:t>
            </a:r>
            <a:r>
              <a:rPr lang="ar-SA" sz="1200" b="1" kern="100" dirty="0">
                <a:effectLst/>
                <a:latin typeface="Aptos" panose="020B0004020202020204" pitchFamily="34" charset="0"/>
                <a:ea typeface="Aptos" panose="020B0004020202020204" pitchFamily="34" charset="0"/>
                <a:cs typeface="B Nazanin" panose="00000400000000000000" pitchFamily="2" charset="-78"/>
              </a:rPr>
              <a:t>چندین ریسه</a:t>
            </a:r>
            <a:r>
              <a:rPr lang="ar-SA" sz="1200" kern="100" dirty="0">
                <a:effectLst/>
                <a:latin typeface="Aptos" panose="020B0004020202020204" pitchFamily="34" charset="0"/>
                <a:ea typeface="Aptos" panose="020B0004020202020204" pitchFamily="34" charset="0"/>
                <a:cs typeface="Cambria" panose="02040503050406030204" pitchFamily="18" charset="0"/>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برای پردازش درخواست‌های مختلف فعال باشند</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endParaRPr lang="fa-IR" sz="1200" b="1" kern="100" dirty="0">
              <a:effectLst/>
              <a:latin typeface="Aptos" panose="020B0004020202020204" pitchFamily="34" charset="0"/>
              <a:ea typeface="Aptos" panose="020B0004020202020204" pitchFamily="34" charset="0"/>
              <a:cs typeface="B Nazanin" panose="00000400000000000000" pitchFamily="2" charset="-78"/>
            </a:endParaRPr>
          </a:p>
          <a:p>
            <a:pPr marL="0" marR="0" algn="r" rtl="1">
              <a:lnSpc>
                <a:spcPct val="115000"/>
              </a:lnSpc>
              <a:spcAft>
                <a:spcPts val="800"/>
              </a:spcAft>
              <a:buNone/>
            </a:pPr>
            <a:r>
              <a:rPr lang="fa-IR" sz="1200" b="1" kern="100" dirty="0">
                <a:effectLst/>
                <a:latin typeface="Aptos" panose="020B0004020202020204" pitchFamily="34" charset="0"/>
                <a:ea typeface="Aptos" panose="020B0004020202020204" pitchFamily="34" charset="0"/>
                <a:cs typeface="B Nazanin" panose="00000400000000000000" pitchFamily="2" charset="-78"/>
              </a:rPr>
              <a:t>-</a:t>
            </a:r>
            <a:r>
              <a:rPr lang="ar-SA" sz="1200" b="1" kern="100" dirty="0">
                <a:effectLst/>
                <a:latin typeface="Aptos" panose="020B0004020202020204" pitchFamily="34" charset="0"/>
                <a:ea typeface="Aptos" panose="020B0004020202020204" pitchFamily="34" charset="0"/>
                <a:cs typeface="B Nazanin" panose="00000400000000000000" pitchFamily="2" charset="-78"/>
              </a:rPr>
              <a:t>مزایای سرور چندریسه‌ای</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fa-IR" sz="1200" kern="100" dirty="0">
                <a:effectLst/>
                <a:latin typeface="Aptos" panose="020B0004020202020204" pitchFamily="34" charset="0"/>
                <a:ea typeface="Aptos" panose="020B0004020202020204" pitchFamily="34" charset="0"/>
                <a:cs typeface="B Nazanin" panose="00000400000000000000" pitchFamily="2" charset="-78"/>
              </a:rPr>
              <a:t>۱</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b="1" kern="100" dirty="0">
                <a:effectLst/>
                <a:latin typeface="Aptos" panose="020B0004020202020204" pitchFamily="34" charset="0"/>
                <a:ea typeface="Aptos" panose="020B0004020202020204" pitchFamily="34" charset="0"/>
                <a:cs typeface="B Nazanin" panose="00000400000000000000" pitchFamily="2" charset="-78"/>
              </a:rPr>
              <a:t>موازی‌سازی</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پردازش همزمان درخواست‌ها بدون انتظار برای تکمیل درخواست قبلی</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br>
              <a:rPr lang="en-US" sz="1200" kern="100" dirty="0">
                <a:effectLst/>
                <a:latin typeface="Aptos" panose="020B0004020202020204" pitchFamily="34" charset="0"/>
                <a:ea typeface="Aptos" panose="020B0004020202020204" pitchFamily="34" charset="0"/>
                <a:cs typeface="B Nazanin" panose="00000400000000000000" pitchFamily="2" charset="-78"/>
              </a:rPr>
            </a:br>
            <a:r>
              <a:rPr lang="fa-IR" sz="1200" kern="100" dirty="0">
                <a:effectLst/>
                <a:latin typeface="Aptos" panose="020B0004020202020204" pitchFamily="34" charset="0"/>
                <a:ea typeface="Aptos" panose="020B0004020202020204" pitchFamily="34" charset="0"/>
                <a:cs typeface="B Nazanin" panose="00000400000000000000" pitchFamily="2" charset="-78"/>
              </a:rPr>
              <a:t>۲</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b="1" kern="100" dirty="0">
                <a:effectLst/>
                <a:latin typeface="Aptos" panose="020B0004020202020204" pitchFamily="34" charset="0"/>
                <a:ea typeface="Aptos" panose="020B0004020202020204" pitchFamily="34" charset="0"/>
                <a:cs typeface="B Nazanin" panose="00000400000000000000" pitchFamily="2" charset="-78"/>
              </a:rPr>
              <a:t>کارایی بالا</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استفاده بهینه از منابع</a:t>
            </a:r>
            <a:r>
              <a:rPr lang="en-US" sz="1200" kern="100" dirty="0">
                <a:effectLst/>
                <a:latin typeface="Aptos" panose="020B0004020202020204" pitchFamily="34" charset="0"/>
                <a:ea typeface="Aptos" panose="020B0004020202020204" pitchFamily="34" charset="0"/>
                <a:cs typeface="B Nazanin" panose="00000400000000000000" pitchFamily="2" charset="-78"/>
              </a:rPr>
              <a:t> CPU </a:t>
            </a:r>
            <a:r>
              <a:rPr lang="ar-SA" sz="1200" kern="100" dirty="0">
                <a:effectLst/>
                <a:latin typeface="Aptos" panose="020B0004020202020204" pitchFamily="34" charset="0"/>
                <a:ea typeface="Aptos" panose="020B0004020202020204" pitchFamily="34" charset="0"/>
                <a:cs typeface="B Nazanin" panose="00000400000000000000" pitchFamily="2" charset="-78"/>
              </a:rPr>
              <a:t>و کاهش زمان پاسخگویی</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br>
              <a:rPr lang="en-US" sz="1200" kern="100" dirty="0">
                <a:effectLst/>
                <a:latin typeface="Aptos" panose="020B0004020202020204" pitchFamily="34" charset="0"/>
                <a:ea typeface="Aptos" panose="020B0004020202020204" pitchFamily="34" charset="0"/>
                <a:cs typeface="B Nazanin" panose="00000400000000000000" pitchFamily="2" charset="-78"/>
              </a:rPr>
            </a:br>
            <a:r>
              <a:rPr lang="fa-IR" sz="1200" kern="100" dirty="0">
                <a:effectLst/>
                <a:latin typeface="Aptos" panose="020B0004020202020204" pitchFamily="34" charset="0"/>
                <a:ea typeface="Aptos" panose="020B0004020202020204" pitchFamily="34" charset="0"/>
                <a:cs typeface="B Nazanin" panose="00000400000000000000" pitchFamily="2" charset="-78"/>
              </a:rPr>
              <a:t>۳</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b="1" kern="100" dirty="0">
                <a:effectLst/>
                <a:latin typeface="Aptos" panose="020B0004020202020204" pitchFamily="34" charset="0"/>
                <a:ea typeface="Aptos" panose="020B0004020202020204" pitchFamily="34" charset="0"/>
                <a:cs typeface="B Nazanin" panose="00000400000000000000" pitchFamily="2" charset="-78"/>
              </a:rPr>
              <a:t>پاسخگویی بهتر</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کلاینت‌ها منتظر نمی‌مانند، حتی اگر سرور مشغول پردازش درخواست دیگری باشد</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endParaRPr lang="fa-IR" sz="1200" b="1" kern="100" dirty="0">
              <a:effectLst/>
              <a:latin typeface="Aptos" panose="020B0004020202020204" pitchFamily="34" charset="0"/>
              <a:ea typeface="Aptos" panose="020B0004020202020204" pitchFamily="34" charset="0"/>
              <a:cs typeface="B Nazanin" panose="00000400000000000000" pitchFamily="2" charset="-78"/>
            </a:endParaRPr>
          </a:p>
          <a:p>
            <a:pPr marL="0" marR="0" algn="r" rtl="1">
              <a:lnSpc>
                <a:spcPct val="115000"/>
              </a:lnSpc>
              <a:spcAft>
                <a:spcPts val="800"/>
              </a:spcAft>
              <a:buNone/>
            </a:pPr>
            <a:r>
              <a:rPr lang="fa-IR" sz="1200" b="1" kern="100" dirty="0">
                <a:effectLst/>
                <a:latin typeface="Aptos" panose="020B0004020202020204" pitchFamily="34" charset="0"/>
                <a:ea typeface="Aptos" panose="020B0004020202020204" pitchFamily="34" charset="0"/>
                <a:cs typeface="B Nazanin" panose="00000400000000000000" pitchFamily="2" charset="-78"/>
              </a:rPr>
              <a:t>-</a:t>
            </a:r>
            <a:r>
              <a:rPr lang="ar-SA" sz="1200" b="1" kern="100" dirty="0">
                <a:effectLst/>
                <a:latin typeface="Aptos" panose="020B0004020202020204" pitchFamily="34" charset="0"/>
                <a:ea typeface="Aptos" panose="020B0004020202020204" pitchFamily="34" charset="0"/>
                <a:cs typeface="B Nazanin" panose="00000400000000000000" pitchFamily="2" charset="-78"/>
              </a:rPr>
              <a:t>مثال کاربردی</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1200" kern="100" dirty="0">
                <a:effectLst/>
                <a:latin typeface="Aptos" panose="020B0004020202020204" pitchFamily="34" charset="0"/>
                <a:ea typeface="Aptos" panose="020B0004020202020204" pitchFamily="34" charset="0"/>
                <a:cs typeface="B Nazanin" panose="00000400000000000000" pitchFamily="2" charset="-78"/>
              </a:rPr>
              <a:t>فرض کنید یک</a:t>
            </a:r>
            <a:r>
              <a:rPr lang="ar-SA" sz="1200" kern="100" dirty="0">
                <a:effectLst/>
                <a:latin typeface="Aptos" panose="020B0004020202020204" pitchFamily="34" charset="0"/>
                <a:ea typeface="Aptos" panose="020B0004020202020204" pitchFamily="34" charset="0"/>
                <a:cs typeface="Cambria" panose="02040503050406030204" pitchFamily="18" charset="0"/>
              </a:rPr>
              <a:t> </a:t>
            </a:r>
            <a:r>
              <a:rPr lang="ar-SA" sz="1200" b="1" kern="100" dirty="0">
                <a:effectLst/>
                <a:latin typeface="Aptos" panose="020B0004020202020204" pitchFamily="34" charset="0"/>
                <a:ea typeface="Aptos" panose="020B0004020202020204" pitchFamily="34" charset="0"/>
                <a:cs typeface="B Nazanin" panose="00000400000000000000" pitchFamily="2" charset="-78"/>
              </a:rPr>
              <a:t>سرور فروشگاه آنلاین</a:t>
            </a:r>
            <a:r>
              <a:rPr lang="ar-SA" sz="1200" kern="100" dirty="0">
                <a:effectLst/>
                <a:latin typeface="Aptos" panose="020B0004020202020204" pitchFamily="34" charset="0"/>
                <a:ea typeface="Aptos" panose="020B0004020202020204" pitchFamily="34" charset="0"/>
                <a:cs typeface="Cambria" panose="02040503050406030204" pitchFamily="18" charset="0"/>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دارید</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B Nazanin" panose="00000400000000000000" pitchFamily="2" charset="-78"/>
              </a:rPr>
              <a:t>کلاینت </a:t>
            </a:r>
            <a:r>
              <a:rPr lang="fa-IR" sz="1200" b="1" kern="100" dirty="0">
                <a:effectLst/>
                <a:latin typeface="Aptos" panose="020B0004020202020204" pitchFamily="34" charset="0"/>
                <a:ea typeface="Aptos" panose="020B0004020202020204" pitchFamily="34" charset="0"/>
                <a:cs typeface="B Nazanin" panose="00000400000000000000" pitchFamily="2" charset="-78"/>
              </a:rPr>
              <a:t>۱</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درخواست مشاهده محصولات</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B Nazanin" panose="00000400000000000000" pitchFamily="2" charset="-78"/>
              </a:rPr>
              <a:t>کلاینت </a:t>
            </a:r>
            <a:r>
              <a:rPr lang="fa-IR" sz="1200" b="1" kern="100" dirty="0">
                <a:effectLst/>
                <a:latin typeface="Aptos" panose="020B0004020202020204" pitchFamily="34" charset="0"/>
                <a:ea typeface="Aptos" panose="020B0004020202020204" pitchFamily="34" charset="0"/>
                <a:cs typeface="B Nazanin" panose="00000400000000000000" pitchFamily="2" charset="-78"/>
              </a:rPr>
              <a:t>۲</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درخواست پرداخت سفارش</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B Nazanin" panose="00000400000000000000" pitchFamily="2" charset="-78"/>
              </a:rPr>
              <a:t>سرور</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برای هر درخواست یک ریسه جداگانه ایجاد می‌کند. هر دو درخواست</a:t>
            </a:r>
            <a:r>
              <a:rPr lang="ar-SA" sz="1200" kern="100" dirty="0">
                <a:effectLst/>
                <a:latin typeface="Aptos" panose="020B0004020202020204" pitchFamily="34" charset="0"/>
                <a:ea typeface="Aptos" panose="020B0004020202020204" pitchFamily="34" charset="0"/>
                <a:cs typeface="Cambria" panose="02040503050406030204" pitchFamily="18" charset="0"/>
              </a:rPr>
              <a:t> </a:t>
            </a:r>
            <a:r>
              <a:rPr lang="ar-SA" sz="1200" b="1" kern="100" dirty="0">
                <a:effectLst/>
                <a:latin typeface="Aptos" panose="020B0004020202020204" pitchFamily="34" charset="0"/>
                <a:ea typeface="Aptos" panose="020B0004020202020204" pitchFamily="34" charset="0"/>
                <a:cs typeface="B Nazanin" panose="00000400000000000000" pitchFamily="2" charset="-78"/>
              </a:rPr>
              <a:t>همزمان</a:t>
            </a:r>
            <a:r>
              <a:rPr lang="ar-SA" sz="1200" kern="100" dirty="0">
                <a:effectLst/>
                <a:latin typeface="Aptos" panose="020B0004020202020204" pitchFamily="34" charset="0"/>
                <a:ea typeface="Aptos" panose="020B0004020202020204" pitchFamily="34" charset="0"/>
                <a:cs typeface="Cambria" panose="02040503050406030204" pitchFamily="18" charset="0"/>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پردازش می‌شوند</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endParaRPr lang="fa-IR" sz="1200" b="1" kern="100" dirty="0">
              <a:effectLst/>
              <a:latin typeface="Aptos" panose="020B0004020202020204" pitchFamily="34" charset="0"/>
              <a:ea typeface="Aptos" panose="020B0004020202020204" pitchFamily="34" charset="0"/>
              <a:cs typeface="B Nazanin" panose="00000400000000000000" pitchFamily="2" charset="-78"/>
            </a:endParaRPr>
          </a:p>
          <a:p>
            <a:pPr marL="0" marR="0" algn="r" rtl="1">
              <a:lnSpc>
                <a:spcPct val="115000"/>
              </a:lnSpc>
              <a:spcAft>
                <a:spcPts val="800"/>
              </a:spcAft>
              <a:buNone/>
            </a:pPr>
            <a:r>
              <a:rPr lang="fa-IR" sz="1200" b="1" kern="100" dirty="0">
                <a:effectLst/>
                <a:latin typeface="Aptos" panose="020B0004020202020204" pitchFamily="34" charset="0"/>
                <a:ea typeface="Aptos" panose="020B0004020202020204" pitchFamily="34" charset="0"/>
                <a:cs typeface="B Nazanin" panose="00000400000000000000" pitchFamily="2" charset="-78"/>
              </a:rPr>
              <a:t>-</a:t>
            </a:r>
            <a:r>
              <a:rPr lang="ar-SA" sz="1200" b="1" kern="100" dirty="0">
                <a:effectLst/>
                <a:latin typeface="Aptos" panose="020B0004020202020204" pitchFamily="34" charset="0"/>
                <a:ea typeface="Aptos" panose="020B0004020202020204" pitchFamily="34" charset="0"/>
                <a:cs typeface="B Nazanin" panose="00000400000000000000" pitchFamily="2" charset="-78"/>
              </a:rPr>
              <a:t>چالش‌های احتمالی</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B Nazanin" panose="00000400000000000000" pitchFamily="2" charset="-78"/>
              </a:rPr>
              <a:t>هماهنگی بین ریسه‌ها</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اگر ریسه‌ها به منابع مشترک (مثل دیتابیس) دسترسی دارند، باید از</a:t>
            </a:r>
            <a:r>
              <a:rPr lang="ar-SA" sz="1200" kern="100" dirty="0">
                <a:effectLst/>
                <a:latin typeface="Aptos" panose="020B0004020202020204" pitchFamily="34" charset="0"/>
                <a:ea typeface="Aptos" panose="020B0004020202020204" pitchFamily="34" charset="0"/>
                <a:cs typeface="Cambria" panose="02040503050406030204" pitchFamily="18" charset="0"/>
              </a:rPr>
              <a:t> </a:t>
            </a:r>
            <a:r>
              <a:rPr lang="ar-SA" sz="1200" b="1" kern="100" dirty="0">
                <a:effectLst/>
                <a:latin typeface="Aptos" panose="020B0004020202020204" pitchFamily="34" charset="0"/>
                <a:ea typeface="Aptos" panose="020B0004020202020204" pitchFamily="34" charset="0"/>
                <a:cs typeface="B Nazanin" panose="00000400000000000000" pitchFamily="2" charset="-78"/>
              </a:rPr>
              <a:t>قفل‌ها</a:t>
            </a:r>
            <a:r>
              <a:rPr lang="en-US" sz="1200" b="1" kern="100" dirty="0">
                <a:effectLst/>
                <a:latin typeface="Aptos" panose="020B0004020202020204" pitchFamily="34" charset="0"/>
                <a:ea typeface="Aptos" panose="020B0004020202020204" pitchFamily="34" charset="0"/>
                <a:cs typeface="B Nazanin" panose="00000400000000000000" pitchFamily="2" charset="-78"/>
              </a:rPr>
              <a:t> (Locks)</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استفاده شود تا داده‌ها خراب نشوند</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B Nazanin" panose="00000400000000000000" pitchFamily="2" charset="-78"/>
              </a:rPr>
              <a:t>مصرف حافظه</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ایجاد ریسه‌های زیاد ممکن است حافظه سرور را اشباع کند</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endParaRPr lang="en-US" altLang="en-US" dirty="0">
              <a:latin typeface="Times New Roman" panose="02020603050405020304" pitchFamily="18" charset="0"/>
            </a:endParaRPr>
          </a:p>
          <a:p>
            <a:endParaRPr lang="en-US" altLang="en-US" dirty="0">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a:extLst>
              <a:ext uri="{FF2B5EF4-FFF2-40B4-BE49-F238E27FC236}">
                <a16:creationId xmlns:a16="http://schemas.microsoft.com/office/drawing/2014/main" id="{A989082A-5E14-437A-8593-A083C9E0BC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Verdana" panose="020B0604030504040204" pitchFamily="34" charset="0"/>
                <a:ea typeface="MS PGothic" panose="020B0600070205080204" pitchFamily="34" charset="-128"/>
              </a:defRPr>
            </a:lvl1pPr>
            <a:lvl2pPr marL="742950" indent="-285750" defTabSz="912813">
              <a:defRPr>
                <a:solidFill>
                  <a:schemeClr val="tx1"/>
                </a:solidFill>
                <a:latin typeface="Verdana" panose="020B0604030504040204" pitchFamily="34" charset="0"/>
                <a:ea typeface="MS PGothic" panose="020B0600070205080204" pitchFamily="34" charset="-128"/>
              </a:defRPr>
            </a:lvl2pPr>
            <a:lvl3pPr marL="1143000" indent="-228600" defTabSz="912813">
              <a:defRPr>
                <a:solidFill>
                  <a:schemeClr val="tx1"/>
                </a:solidFill>
                <a:latin typeface="Verdana" panose="020B0604030504040204" pitchFamily="34" charset="0"/>
                <a:ea typeface="MS PGothic" panose="020B0600070205080204" pitchFamily="34" charset="-128"/>
              </a:defRPr>
            </a:lvl3pPr>
            <a:lvl4pPr marL="1600200" indent="-228600" defTabSz="912813">
              <a:defRPr>
                <a:solidFill>
                  <a:schemeClr val="tx1"/>
                </a:solidFill>
                <a:latin typeface="Verdana" panose="020B0604030504040204" pitchFamily="34" charset="0"/>
                <a:ea typeface="MS PGothic" panose="020B0600070205080204" pitchFamily="34" charset="-128"/>
              </a:defRPr>
            </a:lvl4pPr>
            <a:lvl5pPr marL="2057400" indent="-228600" defTabSz="912813">
              <a:defRPr>
                <a:solidFill>
                  <a:schemeClr val="tx1"/>
                </a:solidFill>
                <a:latin typeface="Verdana" panose="020B0604030504040204" pitchFamily="34" charset="0"/>
                <a:ea typeface="MS PGothic" panose="020B0600070205080204" pitchFamily="34" charset="-128"/>
              </a:defRPr>
            </a:lvl5pPr>
            <a:lvl6pPr marL="25146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12813"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319C771-0D6A-4807-BCDD-77C1F2EE8271}" type="slidenum">
              <a:rPr lang="en-US" altLang="en-US" smtClean="0">
                <a:latin typeface="Helvetica" panose="020B0604020202020204" pitchFamily="34" charset="0"/>
              </a:rPr>
              <a:pPr/>
              <a:t>8</a:t>
            </a:fld>
            <a:endParaRPr lang="en-US" altLang="en-US">
              <a:latin typeface="Helvetica" panose="020B0604020202020204" pitchFamily="34" charset="0"/>
            </a:endParaRPr>
          </a:p>
        </p:txBody>
      </p:sp>
      <p:sp>
        <p:nvSpPr>
          <p:cNvPr id="17410" name="Rectangle 2">
            <a:extLst>
              <a:ext uri="{FF2B5EF4-FFF2-40B4-BE49-F238E27FC236}">
                <a16:creationId xmlns:a16="http://schemas.microsoft.com/office/drawing/2014/main" id="{2AC42077-757B-4A4C-8A05-7B590F2EC1D6}"/>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AC753078-9E5A-48E2-813D-E5D6523990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B998348D-9A8E-4A1B-A5CC-88DB5AB92904}"/>
              </a:ext>
            </a:extLst>
          </p:cNvPr>
          <p:cNvSpPr>
            <a:spLocks noGrp="1" noRot="1" noChangeAspect="1" noChangeArrowheads="1" noTextEdit="1"/>
          </p:cNvSpPr>
          <p:nvPr>
            <p:ph type="sldImg"/>
          </p:nvPr>
        </p:nvSpPr>
        <p:spPr>
          <a:ln/>
        </p:spPr>
      </p:sp>
      <p:sp>
        <p:nvSpPr>
          <p:cNvPr id="19458" name="Rectangle 3">
            <a:extLst>
              <a:ext uri="{FF2B5EF4-FFF2-40B4-BE49-F238E27FC236}">
                <a16:creationId xmlns:a16="http://schemas.microsoft.com/office/drawing/2014/main" id="{677410E8-14CB-430D-9C9B-CA14C8C01E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B998348D-9A8E-4A1B-A5CC-88DB5AB92904}"/>
              </a:ext>
            </a:extLst>
          </p:cNvPr>
          <p:cNvSpPr>
            <a:spLocks noGrp="1" noRot="1" noChangeAspect="1" noChangeArrowheads="1" noTextEdit="1"/>
          </p:cNvSpPr>
          <p:nvPr>
            <p:ph type="sldImg"/>
          </p:nvPr>
        </p:nvSpPr>
        <p:spPr>
          <a:ln/>
        </p:spPr>
      </p:sp>
      <p:sp>
        <p:nvSpPr>
          <p:cNvPr id="19458" name="Rectangle 3">
            <a:extLst>
              <a:ext uri="{FF2B5EF4-FFF2-40B4-BE49-F238E27FC236}">
                <a16:creationId xmlns:a16="http://schemas.microsoft.com/office/drawing/2014/main" id="{677410E8-14CB-430D-9C9B-CA14C8C01E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95419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2CB3E8E7-C086-4355-9CE8-18739774E7C1}"/>
              </a:ext>
            </a:extLst>
          </p:cNvPr>
          <p:cNvSpPr>
            <a:spLocks noGrp="1" noRot="1" noChangeAspect="1" noChangeArrowheads="1" noTextEdit="1"/>
          </p:cNvSpPr>
          <p:nvPr>
            <p:ph type="sldImg"/>
          </p:nvPr>
        </p:nvSpPr>
        <p:spPr>
          <a:ln/>
        </p:spPr>
      </p:sp>
      <p:sp>
        <p:nvSpPr>
          <p:cNvPr id="21506" name="Rectangle 3">
            <a:extLst>
              <a:ext uri="{FF2B5EF4-FFF2-40B4-BE49-F238E27FC236}">
                <a16:creationId xmlns:a16="http://schemas.microsoft.com/office/drawing/2014/main" id="{D7150505-875B-411A-8576-2DD58804D9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mailto:a0taghinezhad@gmail.com"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78E92A4A-A65D-4B54-AD1C-C891575A70C7}"/>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CEA9A240-C64D-4B73-B222-A2240BA27265}"/>
                </a:ext>
              </a:extLst>
            </p:cNvPr>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5" name="Rectangle 5">
              <a:extLst>
                <a:ext uri="{FF2B5EF4-FFF2-40B4-BE49-F238E27FC236}">
                  <a16:creationId xmlns:a16="http://schemas.microsoft.com/office/drawing/2014/main" id="{000CE453-DC15-4BB2-AE60-001C25829E01}"/>
                </a:ext>
              </a:extLst>
            </p:cNvPr>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6" name="Rectangle 6">
              <a:extLst>
                <a:ext uri="{FF2B5EF4-FFF2-40B4-BE49-F238E27FC236}">
                  <a16:creationId xmlns:a16="http://schemas.microsoft.com/office/drawing/2014/main" id="{8D7109CB-1C1F-43A3-9D41-5E4A557225F7}"/>
                </a:ext>
              </a:extLst>
            </p:cNvPr>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8206B863-0953-4381-B842-DD977F05FB18}"/>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336699"/>
                </a:solidFill>
                <a:latin typeface="Helvetica" pitchFamily="-84" charset="0"/>
              </a:rPr>
              <a:t>Silberschatz, Galvin and Gagne ©2018</a:t>
            </a:r>
          </a:p>
        </p:txBody>
      </p:sp>
      <p:sp>
        <p:nvSpPr>
          <p:cNvPr id="8" name="Text Box 8">
            <a:extLst>
              <a:ext uri="{FF2B5EF4-FFF2-40B4-BE49-F238E27FC236}">
                <a16:creationId xmlns:a16="http://schemas.microsoft.com/office/drawing/2014/main" id="{A639C405-F6E2-417F-8A27-5C09EB03E001}"/>
              </a:ext>
            </a:extLst>
          </p:cNvPr>
          <p:cNvSpPr txBox="1">
            <a:spLocks noChangeArrowheads="1"/>
          </p:cNvSpPr>
          <p:nvPr/>
        </p:nvSpPr>
        <p:spPr bwMode="auto">
          <a:xfrm>
            <a:off x="26988" y="6613525"/>
            <a:ext cx="2730500" cy="246063"/>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336699"/>
                </a:solidFill>
                <a:latin typeface="Helvetica" pitchFamily="-84" charset="0"/>
              </a:rPr>
              <a:t>Operating System Concepts – 10</a:t>
            </a:r>
            <a:r>
              <a:rPr lang="en-US" altLang="en-US" sz="1000" b="1" baseline="30000" dirty="0">
                <a:solidFill>
                  <a:srgbClr val="336699"/>
                </a:solidFill>
                <a:latin typeface="Helvetica" pitchFamily="-84" charset="0"/>
              </a:rPr>
              <a:t>th</a:t>
            </a:r>
            <a:r>
              <a:rPr lang="en-US" alt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id="{97C76FE8-CB55-4011-A0E6-A17B9BDC83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CCAE8C83-8EB2-41AB-A5F7-FA71986121D2}"/>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1717213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9635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45496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10" name="Rectangle 9"/>
          <p:cNvSpPr/>
          <p:nvPr/>
        </p:nvSpPr>
        <p:spPr>
          <a:xfrm>
            <a:off x="-26671" y="6178558"/>
            <a:ext cx="9144001" cy="67944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anchor="ctr"/>
          <a:lstStyle/>
          <a:p>
            <a:pPr marL="0" indent="0"/>
            <a:r>
              <a:rPr lang="en-US" sz="1800" dirty="0">
                <a:latin typeface="Consolas" panose="020B0609020204030204" pitchFamily="49" charset="0"/>
                <a:ea typeface="Tahoma" panose="020B0604030504040204" pitchFamily="34" charset="0"/>
                <a:cs typeface="Tahoma" panose="020B0604030504040204" pitchFamily="34" charset="0"/>
              </a:rPr>
              <a:t>Website: </a:t>
            </a:r>
            <a:r>
              <a:rPr lang="en-US" sz="1800" dirty="0">
                <a:latin typeface="Consolas" panose="020B0609020204030204" pitchFamily="49" charset="0"/>
                <a:ea typeface="Tahoma" panose="020B0604030504040204" pitchFamily="34" charset="0"/>
                <a:cs typeface="Tahoma" panose="020B0604030504040204" pitchFamily="34" charset="0"/>
                <a:hlinkClick r:id="rId2">
                  <a:extLst>
                    <a:ext uri="{A12FA001-AC4F-418D-AE19-62706E023703}">
                      <ahyp:hlinkClr xmlns:ahyp="http://schemas.microsoft.com/office/drawing/2018/hyperlinkcolor" val="tx"/>
                    </a:ext>
                  </a:extLst>
                </a:hlinkClick>
              </a:rPr>
              <a:t>ataghinezhad</a:t>
            </a:r>
            <a:r>
              <a:rPr lang="en-US" sz="1800" dirty="0">
                <a:latin typeface="Consolas" panose="020B0609020204030204" pitchFamily="49" charset="0"/>
                <a:ea typeface="Tahoma" panose="020B0604030504040204" pitchFamily="34" charset="0"/>
                <a:cs typeface="Tahoma" panose="020B0604030504040204" pitchFamily="34" charset="0"/>
              </a:rPr>
              <a:t>.github.io, Email:a0taghinezhad@gmail.com</a:t>
            </a:r>
          </a:p>
        </p:txBody>
      </p:sp>
      <p:sp>
        <p:nvSpPr>
          <p:cNvPr id="19" name="Rectangle 18"/>
          <p:cNvSpPr/>
          <p:nvPr/>
        </p:nvSpPr>
        <p:spPr>
          <a:xfrm>
            <a:off x="0" y="15240"/>
            <a:ext cx="5475317" cy="6157952"/>
          </a:xfrm>
          <a:prstGeom prst="rect">
            <a:avLst/>
          </a:prstGeom>
          <a:solidFill>
            <a:schemeClr val="accent5">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9" name="Slide Number Placeholder 28"/>
          <p:cNvSpPr>
            <a:spLocks noGrp="1"/>
          </p:cNvSpPr>
          <p:nvPr>
            <p:ph type="sldNum" sz="quarter" idx="12"/>
          </p:nvPr>
        </p:nvSpPr>
        <p:spPr>
          <a:xfrm>
            <a:off x="8320089" y="1136"/>
            <a:ext cx="747712" cy="365760"/>
          </a:xfrm>
        </p:spPr>
        <p:txBody>
          <a:bodyPr/>
          <a:lstStyle>
            <a:lvl1pPr algn="r">
              <a:defRPr sz="1350">
                <a:solidFill>
                  <a:schemeClr val="bg1"/>
                </a:solidFill>
              </a:defRPr>
            </a:lvl1pPr>
          </a:lstStyle>
          <a:p>
            <a:fld id="{401CF334-2D5C-4859-84A6-CA7E6E43FAEB}" type="slidenum">
              <a:rPr lang="en-US" smtClean="0"/>
              <a:t>‹#›</a:t>
            </a:fld>
            <a:endParaRPr lang="en-US" dirty="0"/>
          </a:p>
        </p:txBody>
      </p:sp>
      <p:sp>
        <p:nvSpPr>
          <p:cNvPr id="9" name="Subtitle 8"/>
          <p:cNvSpPr>
            <a:spLocks noGrp="1"/>
          </p:cNvSpPr>
          <p:nvPr>
            <p:ph type="subTitle" idx="1" hasCustomPrompt="1"/>
          </p:nvPr>
        </p:nvSpPr>
        <p:spPr>
          <a:xfrm>
            <a:off x="-1" y="3941143"/>
            <a:ext cx="5040631" cy="2195473"/>
          </a:xfrm>
          <a:solidFill>
            <a:schemeClr val="accent6">
              <a:lumMod val="75000"/>
            </a:schemeClr>
          </a:solidFill>
        </p:spPr>
        <p:style>
          <a:lnRef idx="2">
            <a:schemeClr val="accent4"/>
          </a:lnRef>
          <a:fillRef idx="1">
            <a:schemeClr val="lt1"/>
          </a:fillRef>
          <a:effectRef idx="0">
            <a:schemeClr val="accent4"/>
          </a:effectRef>
          <a:fontRef idx="minor">
            <a:schemeClr val="dk1"/>
          </a:fontRef>
        </p:style>
        <p:txBody>
          <a:bodyPr anchor="ctr">
            <a:normAutofit/>
          </a:bodyPr>
          <a:lstStyle>
            <a:lvl1pPr marL="0" indent="0" algn="l">
              <a:buNone/>
              <a:defRPr sz="2100">
                <a:solidFill>
                  <a:schemeClr val="bg1"/>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pPr marL="0" indent="0"/>
            <a:r>
              <a:rPr lang="en-US" sz="2400" dirty="0">
                <a:latin typeface="Consolas" panose="020B0609020204030204" pitchFamily="49" charset="0"/>
                <a:ea typeface="Tahoma" panose="020B0604030504040204" pitchFamily="34" charset="0"/>
                <a:cs typeface="Tahoma" panose="020B0604030504040204" pitchFamily="34" charset="0"/>
              </a:rPr>
              <a:t>A. </a:t>
            </a:r>
            <a:r>
              <a:rPr lang="en-US" sz="2400" dirty="0" err="1">
                <a:latin typeface="Consolas" panose="020B0609020204030204" pitchFamily="49" charset="0"/>
                <a:ea typeface="Tahoma" panose="020B0604030504040204" pitchFamily="34" charset="0"/>
                <a:cs typeface="Tahoma" panose="020B0604030504040204" pitchFamily="34" charset="0"/>
              </a:rPr>
              <a:t>Taghinezhad</a:t>
            </a:r>
            <a:r>
              <a:rPr lang="en-US" sz="2400" dirty="0">
                <a:latin typeface="Consolas" panose="020B0609020204030204" pitchFamily="49" charset="0"/>
                <a:ea typeface="Tahoma" panose="020B0604030504040204" pitchFamily="34" charset="0"/>
                <a:cs typeface="Tahoma" panose="020B0604030504040204" pitchFamily="34" charset="0"/>
              </a:rPr>
              <a:t>, Ph.D.</a:t>
            </a:r>
          </a:p>
        </p:txBody>
      </p:sp>
      <p:sp>
        <p:nvSpPr>
          <p:cNvPr id="8" name="Title 7"/>
          <p:cNvSpPr>
            <a:spLocks noGrp="1"/>
          </p:cNvSpPr>
          <p:nvPr>
            <p:ph type="ctrTitle"/>
          </p:nvPr>
        </p:nvSpPr>
        <p:spPr>
          <a:xfrm>
            <a:off x="0" y="526792"/>
            <a:ext cx="5173884" cy="3345122"/>
          </a:xfrm>
        </p:spPr>
        <p:txBody>
          <a:bodyPr anchor="ctr">
            <a:normAutofit/>
          </a:bodyPr>
          <a:lstStyle>
            <a:lvl1pPr algn="ctr">
              <a:defRPr sz="3600" b="1" cap="none" spc="0">
                <a:ln w="10160">
                  <a:solidFill>
                    <a:schemeClr val="bg1">
                      <a:lumMod val="65000"/>
                    </a:schemeClr>
                  </a:solidFill>
                  <a:prstDash val="solid"/>
                </a:ln>
                <a:solidFill>
                  <a:schemeClr val="tx1"/>
                </a:solidFill>
                <a:effectLst/>
              </a:defRPr>
            </a:lvl1pPr>
          </a:lstStyle>
          <a:p>
            <a:r>
              <a:rPr kumimoji="0" lang="en-US" dirty="0"/>
              <a:t>Click to edit Master title style</a:t>
            </a:r>
          </a:p>
        </p:txBody>
      </p:sp>
    </p:spTree>
    <p:extLst>
      <p:ext uri="{BB962C8B-B14F-4D97-AF65-F5344CB8AC3E}">
        <p14:creationId xmlns:p14="http://schemas.microsoft.com/office/powerpoint/2010/main" val="921889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6144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019237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2421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1160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9574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2433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6280948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67033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3E799C5B-1F2C-4727-B04D-3C1441425DF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F7CAF9D1-07DE-4C40-A4D8-E9F6D37A6BBE}"/>
              </a:ext>
            </a:extLst>
          </p:cNvPr>
          <p:cNvSpPr>
            <a:spLocks noGrp="1" noChangeArrowheads="1"/>
          </p:cNvSpPr>
          <p:nvPr>
            <p:ph type="title"/>
          </p:nvPr>
        </p:nvSpPr>
        <p:spPr bwMode="auto">
          <a:xfrm>
            <a:off x="457200" y="23385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dirty="0"/>
              <a:t>Click to edit Master title style</a:t>
            </a:r>
          </a:p>
        </p:txBody>
      </p:sp>
      <p:sp>
        <p:nvSpPr>
          <p:cNvPr id="1028" name="Rectangle 4">
            <a:extLst>
              <a:ext uri="{FF2B5EF4-FFF2-40B4-BE49-F238E27FC236}">
                <a16:creationId xmlns:a16="http://schemas.microsoft.com/office/drawing/2014/main" id="{024D6D3A-1B1C-470E-BC9D-4C5D96909C63}"/>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080568D0-1118-430A-9D7C-4FADA8707F2F}"/>
              </a:ext>
            </a:extLst>
          </p:cNvPr>
          <p:cNvSpPr>
            <a:spLocks noChangeArrowheads="1"/>
          </p:cNvSpPr>
          <p:nvPr/>
        </p:nvSpPr>
        <p:spPr bwMode="auto">
          <a:xfrm>
            <a:off x="0" y="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1540BB71-9BEC-4347-834F-C88CB0227E9E}"/>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BDA1E9C4-BD61-4AC8-9022-3985C6D3F5B0}"/>
              </a:ext>
            </a:extLst>
          </p:cNvPr>
          <p:cNvSpPr>
            <a:spLocks noChangeArrowheads="1"/>
          </p:cNvSpPr>
          <p:nvPr/>
        </p:nvSpPr>
        <p:spPr bwMode="auto">
          <a:xfrm>
            <a:off x="0" y="2286000"/>
            <a:ext cx="2286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0ECCE598-0798-4A43-9FF2-062E30ADDFA9}"/>
              </a:ext>
            </a:extLst>
          </p:cNvPr>
          <p:cNvSpPr>
            <a:spLocks noChangeArrowheads="1"/>
          </p:cNvSpPr>
          <p:nvPr/>
        </p:nvSpPr>
        <p:spPr bwMode="auto">
          <a:xfrm>
            <a:off x="0" y="457200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67B8A227-8BCF-4192-8DD5-3E05B704C2E5}"/>
              </a:ext>
            </a:extLst>
          </p:cNvPr>
          <p:cNvSpPr txBox="1">
            <a:spLocks noChangeArrowheads="1"/>
          </p:cNvSpPr>
          <p:nvPr/>
        </p:nvSpPr>
        <p:spPr bwMode="auto">
          <a:xfrm>
            <a:off x="4256088" y="6613525"/>
            <a:ext cx="447675" cy="246063"/>
          </a:xfrm>
          <a:prstGeom prst="rect">
            <a:avLst/>
          </a:prstGeom>
          <a:noFill/>
          <a:ln>
            <a:noFill/>
          </a:ln>
        </p:spPr>
        <p:txBody>
          <a:bodyPr wrap="none">
            <a:spAutoFit/>
          </a:bodyP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a:spcBef>
                <a:spcPct val="50000"/>
              </a:spcBef>
              <a:defRPr/>
            </a:pPr>
            <a:r>
              <a:rPr lang="en-US" altLang="en-US" sz="1000" b="1">
                <a:solidFill>
                  <a:srgbClr val="006699"/>
                </a:solidFill>
                <a:latin typeface="Helvetica" charset="0"/>
              </a:rPr>
              <a:t>4.</a:t>
            </a:r>
            <a:fld id="{B8C59114-2645-4608-9BE9-5C330A595960}" type="slidenum">
              <a:rPr lang="en-US" altLang="en-US" sz="1000" b="1" smtClean="0">
                <a:solidFill>
                  <a:srgbClr val="006699"/>
                </a:solidFill>
                <a:latin typeface="Helvetica" charset="0"/>
              </a:rPr>
              <a:pPr algn="ctr">
                <a:spcBef>
                  <a:spcPct val="50000"/>
                </a:spcBef>
                <a:defRPr/>
              </a:pPr>
              <a:t>‹#›</a:t>
            </a:fld>
            <a:endParaRPr lang="en-US" altLang="en-US" sz="1000" b="1">
              <a:solidFill>
                <a:srgbClr val="006699"/>
              </a:solidFill>
              <a:latin typeface="Helvetica" charset="0"/>
            </a:endParaRPr>
          </a:p>
        </p:txBody>
      </p:sp>
      <p:sp>
        <p:nvSpPr>
          <p:cNvPr id="1034" name="Text Box 10">
            <a:extLst>
              <a:ext uri="{FF2B5EF4-FFF2-40B4-BE49-F238E27FC236}">
                <a16:creationId xmlns:a16="http://schemas.microsoft.com/office/drawing/2014/main" id="{39D70C2C-1A21-48F2-880B-506452A64519}"/>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fa-IR" altLang="en-US" sz="1000" b="1" dirty="0">
                <a:solidFill>
                  <a:srgbClr val="006699"/>
                </a:solidFill>
                <a:latin typeface="Helvetica" pitchFamily="-84" charset="0"/>
                <a:cs typeface="B Nazanin" panose="00000400000000000000" pitchFamily="2" charset="-78"/>
              </a:rPr>
              <a:t>دکتر احمد تقی نژاد ۲۰۲۴</a:t>
            </a:r>
            <a:endParaRPr lang="en-US" altLang="en-US" sz="1000" b="1" dirty="0">
              <a:solidFill>
                <a:srgbClr val="006699"/>
              </a:solidFill>
              <a:latin typeface="Helvetica" pitchFamily="-84" charset="0"/>
              <a:cs typeface="B Nazanin" panose="00000400000000000000" pitchFamily="2" charset="-78"/>
            </a:endParaRPr>
          </a:p>
        </p:txBody>
      </p:sp>
      <p:sp>
        <p:nvSpPr>
          <p:cNvPr id="1035" name="Text Box 11">
            <a:extLst>
              <a:ext uri="{FF2B5EF4-FFF2-40B4-BE49-F238E27FC236}">
                <a16:creationId xmlns:a16="http://schemas.microsoft.com/office/drawing/2014/main" id="{A88694D3-86E1-44FA-8516-8D3F5E09F43B}"/>
              </a:ext>
            </a:extLst>
          </p:cNvPr>
          <p:cNvSpPr txBox="1">
            <a:spLocks noChangeArrowheads="1"/>
          </p:cNvSpPr>
          <p:nvPr/>
        </p:nvSpPr>
        <p:spPr bwMode="auto">
          <a:xfrm>
            <a:off x="185738" y="6621463"/>
            <a:ext cx="2125903" cy="246221"/>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fa-IR" altLang="en-US" sz="1000" b="1" dirty="0">
                <a:solidFill>
                  <a:srgbClr val="006699"/>
                </a:solidFill>
                <a:latin typeface="Helvetica" pitchFamily="-84" charset="0"/>
                <a:cs typeface="B Nazanin" panose="00000400000000000000" pitchFamily="2" charset="-78"/>
              </a:rPr>
              <a:t>مفاهیم سیستم عامل نسخه ۱۰- سیلبرشاتس</a:t>
            </a:r>
            <a:endParaRPr lang="en-US" altLang="en-US" sz="1000" b="1" dirty="0">
              <a:solidFill>
                <a:srgbClr val="006699"/>
              </a:solidFill>
              <a:latin typeface="Helvetica" pitchFamily="-84" charset="0"/>
              <a:cs typeface="B Nazanin" panose="00000400000000000000" pitchFamily="2" charset="-78"/>
            </a:endParaRPr>
          </a:p>
        </p:txBody>
      </p:sp>
      <p:pic>
        <p:nvPicPr>
          <p:cNvPr id="1036" name="Picture 12" descr="dino_6">
            <a:extLst>
              <a:ext uri="{FF2B5EF4-FFF2-40B4-BE49-F238E27FC236}">
                <a16:creationId xmlns:a16="http://schemas.microsoft.com/office/drawing/2014/main" id="{91CD56B2-899D-4DC1-BFE5-E29F3D4F4E9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83" r:id="rId1"/>
    <p:sldLayoutId id="2147484073" r:id="rId2"/>
    <p:sldLayoutId id="2147484074" r:id="rId3"/>
    <p:sldLayoutId id="2147484075" r:id="rId4"/>
    <p:sldLayoutId id="2147484076" r:id="rId5"/>
    <p:sldLayoutId id="2147484077" r:id="rId6"/>
    <p:sldLayoutId id="2147484078" r:id="rId7"/>
    <p:sldLayoutId id="2147484079" r:id="rId8"/>
    <p:sldLayoutId id="2147484080" r:id="rId9"/>
    <p:sldLayoutId id="2147484081" r:id="rId10"/>
    <p:sldLayoutId id="2147484082" r:id="rId11"/>
    <p:sldLayoutId id="2147484084" r:id="rId12"/>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60CEF4-0835-4317-BDEB-A5571B14B8CB}"/>
              </a:ext>
            </a:extLst>
          </p:cNvPr>
          <p:cNvSpPr>
            <a:spLocks noGrp="1"/>
          </p:cNvSpPr>
          <p:nvPr>
            <p:ph type="sldNum" sz="quarter" idx="12"/>
          </p:nvPr>
        </p:nvSpPr>
        <p:spPr/>
        <p:txBody>
          <a:bodyPr/>
          <a:lstStyle/>
          <a:p>
            <a:fld id="{401CF334-2D5C-4859-84A6-CA7E6E43FAEB}" type="slidenum">
              <a:rPr lang="en-US" smtClean="0"/>
              <a:t>1</a:t>
            </a:fld>
            <a:endParaRPr lang="en-US" dirty="0"/>
          </a:p>
        </p:txBody>
      </p:sp>
      <p:sp>
        <p:nvSpPr>
          <p:cNvPr id="6" name="Subtitle 5">
            <a:extLst>
              <a:ext uri="{FF2B5EF4-FFF2-40B4-BE49-F238E27FC236}">
                <a16:creationId xmlns:a16="http://schemas.microsoft.com/office/drawing/2014/main" id="{57B35CAD-C853-45BE-BF0D-F746ACC4A2F0}"/>
              </a:ext>
            </a:extLst>
          </p:cNvPr>
          <p:cNvSpPr>
            <a:spLocks noGrp="1"/>
          </p:cNvSpPr>
          <p:nvPr>
            <p:ph type="subTitle" idx="1"/>
          </p:nvPr>
        </p:nvSpPr>
        <p:spPr/>
        <p:txBody>
          <a:bodyPr/>
          <a:lstStyle/>
          <a:p>
            <a:r>
              <a:rPr lang="en-US" dirty="0"/>
              <a:t>Dr. A. </a:t>
            </a:r>
            <a:r>
              <a:rPr lang="en-US" dirty="0" err="1"/>
              <a:t>Taghinezhad</a:t>
            </a:r>
            <a:endParaRPr lang="en-US" dirty="0"/>
          </a:p>
        </p:txBody>
      </p:sp>
      <p:sp>
        <p:nvSpPr>
          <p:cNvPr id="5" name="Title 4">
            <a:extLst>
              <a:ext uri="{FF2B5EF4-FFF2-40B4-BE49-F238E27FC236}">
                <a16:creationId xmlns:a16="http://schemas.microsoft.com/office/drawing/2014/main" id="{092F418E-BA19-4F07-9634-49890018C0B8}"/>
              </a:ext>
            </a:extLst>
          </p:cNvPr>
          <p:cNvSpPr>
            <a:spLocks noGrp="1"/>
          </p:cNvSpPr>
          <p:nvPr>
            <p:ph type="ctrTitle"/>
          </p:nvPr>
        </p:nvSpPr>
        <p:spPr>
          <a:xfrm>
            <a:off x="-210207" y="977462"/>
            <a:ext cx="5250836" cy="2804745"/>
          </a:xfrm>
        </p:spPr>
        <p:txBody>
          <a:bodyPr/>
          <a:lstStyle/>
          <a:p>
            <a:r>
              <a:rPr lang="en-US" b="0" dirty="0">
                <a:ln w="0"/>
                <a:solidFill>
                  <a:schemeClr val="bg1"/>
                </a:solidFill>
                <a:effectLst>
                  <a:outerShdw blurRad="38100" dist="19050" dir="2700000" algn="tl" rotWithShape="0">
                    <a:schemeClr val="dk1">
                      <a:alpha val="40000"/>
                    </a:schemeClr>
                  </a:outerShdw>
                </a:effectLst>
                <a:cs typeface="B Koodak" panose="00000700000000000000" pitchFamily="2" charset="-78"/>
              </a:rPr>
              <a:t>Operation Systems</a:t>
            </a:r>
          </a:p>
        </p:txBody>
      </p:sp>
      <p:pic>
        <p:nvPicPr>
          <p:cNvPr id="4" name="Picture 3">
            <a:extLst>
              <a:ext uri="{FF2B5EF4-FFF2-40B4-BE49-F238E27FC236}">
                <a16:creationId xmlns:a16="http://schemas.microsoft.com/office/drawing/2014/main" id="{079A858C-7C9A-4398-B7CD-2DD5002CA2F7}"/>
              </a:ext>
            </a:extLst>
          </p:cNvPr>
          <p:cNvPicPr>
            <a:picLocks noChangeAspect="1"/>
          </p:cNvPicPr>
          <p:nvPr/>
        </p:nvPicPr>
        <p:blipFill>
          <a:blip r:embed="rId2"/>
          <a:stretch>
            <a:fillRect/>
          </a:stretch>
        </p:blipFill>
        <p:spPr>
          <a:xfrm>
            <a:off x="4686121" y="0"/>
            <a:ext cx="4457879" cy="6206067"/>
          </a:xfrm>
          <a:prstGeom prst="rect">
            <a:avLst/>
          </a:prstGeom>
        </p:spPr>
      </p:pic>
    </p:spTree>
    <p:extLst>
      <p:ext uri="{BB962C8B-B14F-4D97-AF65-F5344CB8AC3E}">
        <p14:creationId xmlns:p14="http://schemas.microsoft.com/office/powerpoint/2010/main" val="2574714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5DAE641A-82E5-4706-A422-7614EF045674}"/>
              </a:ext>
            </a:extLst>
          </p:cNvPr>
          <p:cNvSpPr>
            <a:spLocks noGrp="1"/>
          </p:cNvSpPr>
          <p:nvPr>
            <p:ph type="title"/>
          </p:nvPr>
        </p:nvSpPr>
        <p:spPr>
          <a:xfrm>
            <a:off x="1012825" y="222868"/>
            <a:ext cx="7673975" cy="576262"/>
          </a:xfrm>
        </p:spPr>
        <p:txBody>
          <a:bodyPr/>
          <a:lstStyle/>
          <a:p>
            <a:pPr eaLnBrk="1" hangingPunct="1"/>
            <a:r>
              <a:rPr lang="en-US" altLang="en-US" dirty="0"/>
              <a:t>Multicore Programming</a:t>
            </a:r>
          </a:p>
        </p:txBody>
      </p:sp>
      <p:sp>
        <p:nvSpPr>
          <p:cNvPr id="18434" name="Content Placeholder 2">
            <a:extLst>
              <a:ext uri="{FF2B5EF4-FFF2-40B4-BE49-F238E27FC236}">
                <a16:creationId xmlns:a16="http://schemas.microsoft.com/office/drawing/2014/main" id="{A7143B20-81F4-4C44-95F8-D8F686F2F4F7}"/>
              </a:ext>
            </a:extLst>
          </p:cNvPr>
          <p:cNvSpPr>
            <a:spLocks noGrp="1"/>
          </p:cNvSpPr>
          <p:nvPr>
            <p:ph idx="1"/>
          </p:nvPr>
        </p:nvSpPr>
        <p:spPr>
          <a:xfrm>
            <a:off x="584200" y="990600"/>
            <a:ext cx="8305800" cy="4748213"/>
          </a:xfrm>
        </p:spPr>
        <p:txBody>
          <a:bodyPr/>
          <a:lstStyle/>
          <a:p>
            <a:pPr marL="0" marR="0" algn="r" rtl="1">
              <a:lnSpc>
                <a:spcPct val="107000"/>
              </a:lnSpc>
              <a:spcBef>
                <a:spcPts val="0"/>
              </a:spcBef>
              <a:spcAft>
                <a:spcPts val="800"/>
              </a:spcAft>
            </a:pPr>
            <a:r>
              <a:rPr lang="ar-SA" sz="3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موازی کاری در مقابل همزمانی</a:t>
            </a:r>
            <a:r>
              <a:rPr lang="en-US" sz="32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(Parallelism vs Concurrency):</a:t>
            </a:r>
            <a:endParaRPr lang="en-US" sz="32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موازی کاری</a:t>
            </a:r>
            <a:r>
              <a:rPr lang="en-US" sz="32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(Parallelism):</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این مفهوم به توانایی یک سیستم برای انجام بیش از یک کار به طور همزمان اشاره دارد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همزمانی</a:t>
            </a:r>
            <a:r>
              <a:rPr lang="en-US" sz="32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(Concurrency):</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این مفهوم به توانایی یک سیستم برای پیشبرد بیش از یک کار اشاره دارد. حتی در یک پردازنده یا هسته واحد، زمانبندی کننده سیستم می تواند همزمانی را فراهم کند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p:txBody>
      </p:sp>
    </p:spTree>
    <p:extLst>
      <p:ext uri="{BB962C8B-B14F-4D97-AF65-F5344CB8AC3E}">
        <p14:creationId xmlns:p14="http://schemas.microsoft.com/office/powerpoint/2010/main" val="1506471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a:extLst>
              <a:ext uri="{FF2B5EF4-FFF2-40B4-BE49-F238E27FC236}">
                <a16:creationId xmlns:a16="http://schemas.microsoft.com/office/drawing/2014/main" id="{99AFB161-ED93-4730-90CF-60C15CF17766}"/>
              </a:ext>
            </a:extLst>
          </p:cNvPr>
          <p:cNvSpPr>
            <a:spLocks noGrp="1"/>
          </p:cNvSpPr>
          <p:nvPr>
            <p:ph type="title"/>
          </p:nvPr>
        </p:nvSpPr>
        <p:spPr>
          <a:xfrm>
            <a:off x="676275" y="222215"/>
            <a:ext cx="8229600" cy="576262"/>
          </a:xfrm>
        </p:spPr>
        <p:txBody>
          <a:bodyPr/>
          <a:lstStyle/>
          <a:p>
            <a:pPr eaLnBrk="1" hangingPunct="1"/>
            <a:r>
              <a:rPr lang="en-US" altLang="en-US" dirty="0"/>
              <a:t>Concurrency vs. Parallelism</a:t>
            </a:r>
          </a:p>
        </p:txBody>
      </p:sp>
      <p:sp>
        <p:nvSpPr>
          <p:cNvPr id="20482" name="Rectangle 3">
            <a:extLst>
              <a:ext uri="{FF2B5EF4-FFF2-40B4-BE49-F238E27FC236}">
                <a16:creationId xmlns:a16="http://schemas.microsoft.com/office/drawing/2014/main" id="{D036A6A0-4CE5-4725-A8D1-F915FCFB1B90}"/>
              </a:ext>
            </a:extLst>
          </p:cNvPr>
          <p:cNvSpPr>
            <a:spLocks noGrp="1" noChangeArrowheads="1"/>
          </p:cNvSpPr>
          <p:nvPr/>
        </p:nvSpPr>
        <p:spPr bwMode="auto">
          <a:xfrm>
            <a:off x="802433" y="1163638"/>
            <a:ext cx="7912359"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lstStyle>
            <a:lvl1pPr marL="488950" indent="-488950">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buSzPct val="110000"/>
              <a:buFont typeface="Wingdings" panose="05000000000000000000" pitchFamily="2" charset="2"/>
              <a:buChar char="§"/>
            </a:pPr>
            <a:r>
              <a:rPr lang="en-US" altLang="en-US" b="1" dirty="0"/>
              <a:t>Concurrent execution on single-core system:</a:t>
            </a:r>
          </a:p>
          <a:p>
            <a:endParaRPr lang="en-US" altLang="en-US" b="1" dirty="0"/>
          </a:p>
          <a:p>
            <a:endParaRPr lang="en-US" altLang="en-US" b="1" dirty="0"/>
          </a:p>
          <a:p>
            <a:endParaRPr lang="en-US" altLang="en-US" b="1" dirty="0"/>
          </a:p>
          <a:p>
            <a:pPr>
              <a:buFontTx/>
              <a:buNone/>
            </a:pPr>
            <a:endParaRPr lang="en-US" altLang="en-US" b="1" dirty="0"/>
          </a:p>
          <a:p>
            <a:pPr>
              <a:buSzPct val="110000"/>
              <a:buFont typeface="Wingdings" panose="05000000000000000000" pitchFamily="2" charset="2"/>
              <a:buChar char="§"/>
            </a:pPr>
            <a:r>
              <a:rPr lang="en-US" altLang="en-US" b="1" dirty="0"/>
              <a:t>Parallelism on a multi-core system:</a:t>
            </a:r>
          </a:p>
          <a:p>
            <a:endParaRPr lang="en-US" altLang="en-US" b="1" dirty="0"/>
          </a:p>
        </p:txBody>
      </p:sp>
      <p:pic>
        <p:nvPicPr>
          <p:cNvPr id="20483" name="Picture 1">
            <a:extLst>
              <a:ext uri="{FF2B5EF4-FFF2-40B4-BE49-F238E27FC236}">
                <a16:creationId xmlns:a16="http://schemas.microsoft.com/office/drawing/2014/main" id="{823F49F0-4145-4731-B6A8-7F150BB638B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7413" y="1830388"/>
            <a:ext cx="7799387"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2">
            <a:extLst>
              <a:ext uri="{FF2B5EF4-FFF2-40B4-BE49-F238E27FC236}">
                <a16:creationId xmlns:a16="http://schemas.microsoft.com/office/drawing/2014/main" id="{B2355580-5738-4BF5-8926-EC91E28B045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25675" y="3647589"/>
            <a:ext cx="4692650" cy="162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a:extLst>
              <a:ext uri="{FF2B5EF4-FFF2-40B4-BE49-F238E27FC236}">
                <a16:creationId xmlns:a16="http://schemas.microsoft.com/office/drawing/2014/main" id="{CAD927E8-64DE-4671-A690-608A4563E404}"/>
              </a:ext>
            </a:extLst>
          </p:cNvPr>
          <p:cNvSpPr>
            <a:spLocks noGrp="1"/>
          </p:cNvSpPr>
          <p:nvPr>
            <p:ph type="title"/>
          </p:nvPr>
        </p:nvSpPr>
        <p:spPr>
          <a:xfrm>
            <a:off x="1012825" y="213537"/>
            <a:ext cx="7673975" cy="576262"/>
          </a:xfrm>
        </p:spPr>
        <p:txBody>
          <a:bodyPr/>
          <a:lstStyle/>
          <a:p>
            <a:pPr eaLnBrk="1" hangingPunct="1"/>
            <a:r>
              <a:rPr lang="en-US" altLang="en-US" dirty="0"/>
              <a:t>Multicore Programming</a:t>
            </a:r>
          </a:p>
        </p:txBody>
      </p:sp>
      <p:sp>
        <p:nvSpPr>
          <p:cNvPr id="22530" name="Content Placeholder 2">
            <a:extLst>
              <a:ext uri="{FF2B5EF4-FFF2-40B4-BE49-F238E27FC236}">
                <a16:creationId xmlns:a16="http://schemas.microsoft.com/office/drawing/2014/main" id="{9FB1F3DE-869C-4D7F-9A3F-53A8F1DC93F7}"/>
              </a:ext>
            </a:extLst>
          </p:cNvPr>
          <p:cNvSpPr>
            <a:spLocks noGrp="1"/>
          </p:cNvSpPr>
          <p:nvPr>
            <p:ph idx="1"/>
          </p:nvPr>
        </p:nvSpPr>
        <p:spPr>
          <a:xfrm>
            <a:off x="806450" y="1233488"/>
            <a:ext cx="7156450" cy="4530725"/>
          </a:xfrm>
        </p:spPr>
        <p:txBody>
          <a:bodyPr/>
          <a:lstStyle/>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موازی کاری داده</a:t>
            </a:r>
            <a:r>
              <a:rPr lang="en-US"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(Data parallelism):</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توزیع زیرمجموعه هایی از داده های مشابه در هسته های مختلف، به طوری که عملیات یکسانی روی هر مجموعه داده انجام شود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موازی کاری وظیفه</a:t>
            </a:r>
            <a:r>
              <a:rPr lang="en-US"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(Task parallelism):</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توزیع تردها در هسته های مختلف، به طوری که هر ترد یک عملیات منحصر به فرد را انجام دهد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a:extLst>
              <a:ext uri="{FF2B5EF4-FFF2-40B4-BE49-F238E27FC236}">
                <a16:creationId xmlns:a16="http://schemas.microsoft.com/office/drawing/2014/main" id="{F297ACC2-6415-49B5-B30C-3C6679A213F7}"/>
              </a:ext>
            </a:extLst>
          </p:cNvPr>
          <p:cNvSpPr>
            <a:spLocks noGrp="1"/>
          </p:cNvSpPr>
          <p:nvPr>
            <p:ph type="title"/>
          </p:nvPr>
        </p:nvSpPr>
        <p:spPr/>
        <p:txBody>
          <a:bodyPr/>
          <a:lstStyle/>
          <a:p>
            <a:r>
              <a:rPr lang="en-US" altLang="en-US" dirty="0"/>
              <a:t>Data and Task Parallelism</a:t>
            </a:r>
          </a:p>
        </p:txBody>
      </p:sp>
      <p:pic>
        <p:nvPicPr>
          <p:cNvPr id="24578" name="Picture 1">
            <a:extLst>
              <a:ext uri="{FF2B5EF4-FFF2-40B4-BE49-F238E27FC236}">
                <a16:creationId xmlns:a16="http://schemas.microsoft.com/office/drawing/2014/main" id="{7C4056CB-23F8-4E11-9D19-A3540316F5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38300" y="1473200"/>
            <a:ext cx="5851525" cy="390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8081C5BE-54CB-4060-BFB3-18429EA46275}"/>
              </a:ext>
            </a:extLst>
          </p:cNvPr>
          <p:cNvSpPr>
            <a:spLocks noGrp="1" noChangeArrowheads="1"/>
          </p:cNvSpPr>
          <p:nvPr>
            <p:ph type="title"/>
          </p:nvPr>
        </p:nvSpPr>
        <p:spPr>
          <a:xfrm>
            <a:off x="457200" y="229606"/>
            <a:ext cx="8229600" cy="576262"/>
          </a:xfrm>
        </p:spPr>
        <p:txBody>
          <a:bodyPr/>
          <a:lstStyle/>
          <a:p>
            <a:pPr marL="0" marR="0" rtl="1">
              <a:lnSpc>
                <a:spcPct val="107000"/>
              </a:lnSpc>
              <a:spcBef>
                <a:spcPts val="0"/>
              </a:spcBef>
              <a:spcAft>
                <a:spcPts val="800"/>
              </a:spcAft>
            </a:pPr>
            <a:r>
              <a:rPr lang="ar-SA"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قانون</a:t>
            </a:r>
            <a:r>
              <a:rPr lang="en-US" b="1"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 </a:t>
            </a:r>
            <a:r>
              <a:rPr lang="fa-IR" dirty="0">
                <a:solidFill>
                  <a:srgbClr val="1F1F1F"/>
                </a:solidFill>
                <a:latin typeface="Arial" panose="020B0604020202020204" pitchFamily="34" charset="0"/>
                <a:ea typeface="Times New Roman" panose="02020603050405020304" pitchFamily="18" charset="0"/>
                <a:cs typeface="Arial" panose="020B0604020202020204" pitchFamily="34" charset="0"/>
              </a:rPr>
              <a:t> امدل</a:t>
            </a:r>
            <a:endParaRPr lang="en-US" dirty="0">
              <a:effectLst/>
              <a:latin typeface="Calibri" panose="020F0502020204030204" pitchFamily="34" charset="0"/>
              <a:ea typeface="Calibri" panose="020F0502020204030204" pitchFamily="34" charset="0"/>
              <a:cs typeface="Arial" panose="020B0604020202020204" pitchFamily="34" charset="0"/>
            </a:endParaRPr>
          </a:p>
        </p:txBody>
      </p:sp>
      <p:sp>
        <p:nvSpPr>
          <p:cNvPr id="12291" name="Rectangle 3">
            <a:extLst>
              <a:ext uri="{FF2B5EF4-FFF2-40B4-BE49-F238E27FC236}">
                <a16:creationId xmlns:a16="http://schemas.microsoft.com/office/drawing/2014/main" id="{6A1AEDCB-DDB2-4B98-87D9-BFA079D3CF4C}"/>
              </a:ext>
            </a:extLst>
          </p:cNvPr>
          <p:cNvSpPr>
            <a:spLocks noGrp="1" noChangeArrowheads="1"/>
          </p:cNvSpPr>
          <p:nvPr>
            <p:ph type="body" idx="1"/>
          </p:nvPr>
        </p:nvSpPr>
        <p:spPr>
          <a:xfrm>
            <a:off x="869950" y="1106488"/>
            <a:ext cx="7711718" cy="5377439"/>
          </a:xfrm>
        </p:spPr>
        <p:txBody>
          <a:bodyPr/>
          <a:lstStyle/>
          <a:p>
            <a:pPr marL="0" marR="0" algn="r" rtl="1">
              <a:lnSpc>
                <a:spcPct val="107000"/>
              </a:lnSpc>
              <a:spcBef>
                <a:spcPts val="0"/>
              </a:spcBef>
              <a:spcAft>
                <a:spcPts val="800"/>
              </a:spcAf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این قانون، سود بالقوه ناشی از اضافه کردن هسته های اضافی به یک برنامه کاربردی را که دارای اجزای سریال و موازی است، مشخص می کند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S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بخش سریال برنامه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N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تعداد هسته های پردازنده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indent="0">
              <a:buFont typeface="Monotype Sorts" pitchFamily="-84" charset="2"/>
              <a:buNone/>
              <a:defRPr/>
            </a:pPr>
            <a:endParaRPr lang="en-US" altLang="en-US" sz="2400" dirty="0">
              <a:cs typeface="B Nazanin" panose="00000400000000000000" pitchFamily="2" charset="-78"/>
            </a:endParaRPr>
          </a:p>
          <a:p>
            <a:pPr marL="0" marR="0" algn="r" rtl="1">
              <a:lnSpc>
                <a:spcPct val="107000"/>
              </a:lnSpc>
              <a:spcBef>
                <a:spcPts val="0"/>
              </a:spcBef>
              <a:spcAft>
                <a:spcPts val="800"/>
              </a:spcAf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به عبارت دیگر، اگر یک برنامه کاربردی 75 درصد موازی و 25 درصد سریال باشد، انتقال از 1 هسته به 2 هسته منجر به </a:t>
            </a:r>
            <a:r>
              <a:rPr lang="ar-SA" sz="2400" dirty="0">
                <a:solidFill>
                  <a:srgbClr val="1F1F1F"/>
                </a:solidFill>
                <a:latin typeface="Calibri" panose="020F0502020204030204" pitchFamily="34" charset="0"/>
                <a:cs typeface="B Nazanin" panose="00000400000000000000" pitchFamily="2" charset="-78"/>
              </a:rPr>
              <a:t>افزایش سرعت 1.6 برابری می شود</a:t>
            </a:r>
            <a:r>
              <a:rPr lang="en-US" sz="2400" dirty="0">
                <a:solidFill>
                  <a:srgbClr val="1F1F1F"/>
                </a:solidFill>
                <a:latin typeface="Calibri" panose="020F0502020204030204" pitchFamily="34" charset="0"/>
                <a:cs typeface="B Nazanin" panose="00000400000000000000" pitchFamily="2" charset="-78"/>
              </a:rPr>
              <a:t>.</a:t>
            </a:r>
          </a:p>
          <a:p>
            <a:pPr marL="0" marR="0" algn="r" rtl="1">
              <a:lnSpc>
                <a:spcPct val="107000"/>
              </a:lnSpc>
              <a:spcBef>
                <a:spcPts val="0"/>
              </a:spcBef>
              <a:spcAft>
                <a:spcPts val="800"/>
              </a:spcAft>
            </a:pPr>
            <a:r>
              <a:rPr lang="ar-SA" sz="2400" dirty="0">
                <a:solidFill>
                  <a:srgbClr val="1F1F1F"/>
                </a:solidFill>
                <a:latin typeface="Calibri" panose="020F0502020204030204" pitchFamily="34" charset="0"/>
                <a:cs typeface="B Nazanin" panose="00000400000000000000" pitchFamily="2" charset="-78"/>
              </a:rPr>
              <a:t>با نزدیک شدن</a:t>
            </a:r>
            <a:r>
              <a:rPr lang="en-US" sz="2400" dirty="0">
                <a:solidFill>
                  <a:srgbClr val="1F1F1F"/>
                </a:solidFill>
                <a:latin typeface="Calibri" panose="020F0502020204030204" pitchFamily="34" charset="0"/>
                <a:cs typeface="B Nazanin" panose="00000400000000000000" pitchFamily="2" charset="-78"/>
              </a:rPr>
              <a:t> N </a:t>
            </a:r>
            <a:r>
              <a:rPr lang="ar-SA" sz="2400" dirty="0">
                <a:solidFill>
                  <a:srgbClr val="1F1F1F"/>
                </a:solidFill>
                <a:latin typeface="Calibri" panose="020F0502020204030204" pitchFamily="34" charset="0"/>
                <a:cs typeface="B Nazanin" panose="00000400000000000000" pitchFamily="2" charset="-78"/>
              </a:rPr>
              <a:t>به بی نهایت، افزایش سرعت به 1</a:t>
            </a:r>
            <a:r>
              <a:rPr lang="en-US" sz="2400" dirty="0">
                <a:solidFill>
                  <a:srgbClr val="1F1F1F"/>
                </a:solidFill>
                <a:latin typeface="Calibri" panose="020F0502020204030204" pitchFamily="34" charset="0"/>
                <a:cs typeface="B Nazanin" panose="00000400000000000000" pitchFamily="2" charset="-78"/>
              </a:rPr>
              <a:t> S / </a:t>
            </a:r>
            <a:r>
              <a:rPr lang="ar-SA" sz="2400" dirty="0">
                <a:solidFill>
                  <a:srgbClr val="1F1F1F"/>
                </a:solidFill>
                <a:latin typeface="Calibri" panose="020F0502020204030204" pitchFamily="34" charset="0"/>
                <a:cs typeface="B Nazanin" panose="00000400000000000000" pitchFamily="2" charset="-78"/>
              </a:rPr>
              <a:t>نزدیک می شود</a:t>
            </a:r>
            <a:r>
              <a:rPr lang="en-US" sz="2400" dirty="0">
                <a:solidFill>
                  <a:srgbClr val="1F1F1F"/>
                </a:solidFill>
                <a:latin typeface="Calibri" panose="020F0502020204030204" pitchFamily="34" charset="0"/>
                <a:cs typeface="B Nazanin" panose="00000400000000000000" pitchFamily="2" charset="-78"/>
              </a:rPr>
              <a:t>.</a:t>
            </a:r>
            <a:endParaRPr lang="fa-IR" sz="2400" dirty="0">
              <a:solidFill>
                <a:srgbClr val="1F1F1F"/>
              </a:solidFill>
              <a:latin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fa-IR" sz="2400" dirty="0">
                <a:solidFill>
                  <a:srgbClr val="1F1F1F"/>
                </a:solidFill>
                <a:latin typeface="Calibri" panose="020F0502020204030204" pitchFamily="34" charset="0"/>
                <a:cs typeface="B Nazanin" panose="00000400000000000000" pitchFamily="2" charset="-78"/>
              </a:rPr>
              <a:t>بخش سریال یک برنامه تاثیر نامتناسبی بر روی بهبود عملکرد ناشی از اضافه کردن هسته‌های اضافی دارد.</a:t>
            </a:r>
            <a:endParaRPr lang="en-US" sz="2400" dirty="0">
              <a:solidFill>
                <a:srgbClr val="1F1F1F"/>
              </a:solidFill>
              <a:latin typeface="Calibri" panose="020F0502020204030204" pitchFamily="34" charset="0"/>
              <a:cs typeface="B Nazanin" panose="00000400000000000000" pitchFamily="2" charset="-78"/>
            </a:endParaRPr>
          </a:p>
          <a:p>
            <a:pPr>
              <a:buFont typeface="Monotype Sorts" pitchFamily="-84" charset="2"/>
              <a:buNone/>
              <a:defRPr/>
            </a:pPr>
            <a:br>
              <a:rPr lang="en-US" altLang="en-US" sz="2400" b="1" dirty="0">
                <a:cs typeface="B Nazanin" panose="00000400000000000000" pitchFamily="2" charset="-78"/>
              </a:rPr>
            </a:br>
            <a:endParaRPr lang="en-US" altLang="en-US" sz="2400" dirty="0">
              <a:cs typeface="B Nazanin" panose="00000400000000000000" pitchFamily="2" charset="-78"/>
            </a:endParaRPr>
          </a:p>
        </p:txBody>
      </p:sp>
      <p:pic>
        <p:nvPicPr>
          <p:cNvPr id="25603" name="Picture 1" descr="Screen Shot 2012-12-04 at 7.54.07 PM.png">
            <a:extLst>
              <a:ext uri="{FF2B5EF4-FFF2-40B4-BE49-F238E27FC236}">
                <a16:creationId xmlns:a16="http://schemas.microsoft.com/office/drawing/2014/main" id="{73692B8D-A89E-4AD0-A1E3-ED895D4F405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3959" y="2116948"/>
            <a:ext cx="2865887" cy="1068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a:extLst>
              <a:ext uri="{FF2B5EF4-FFF2-40B4-BE49-F238E27FC236}">
                <a16:creationId xmlns:a16="http://schemas.microsoft.com/office/drawing/2014/main" id="{681CBC2B-DB28-4332-A1D1-A51237439D2D}"/>
              </a:ext>
            </a:extLst>
          </p:cNvPr>
          <p:cNvSpPr>
            <a:spLocks noGrp="1"/>
          </p:cNvSpPr>
          <p:nvPr>
            <p:ph type="title"/>
          </p:nvPr>
        </p:nvSpPr>
        <p:spPr>
          <a:xfrm>
            <a:off x="457200" y="224522"/>
            <a:ext cx="8229600" cy="576262"/>
          </a:xfrm>
        </p:spPr>
        <p:txBody>
          <a:bodyPr/>
          <a:lstStyle/>
          <a:p>
            <a:r>
              <a:rPr lang="en-US" altLang="en-US" dirty="0"/>
              <a:t>Amdahl’s Law</a:t>
            </a:r>
          </a:p>
        </p:txBody>
      </p:sp>
      <p:pic>
        <p:nvPicPr>
          <p:cNvPr id="27650" name="Picture 3">
            <a:extLst>
              <a:ext uri="{FF2B5EF4-FFF2-40B4-BE49-F238E27FC236}">
                <a16:creationId xmlns:a16="http://schemas.microsoft.com/office/drawing/2014/main" id="{9173F832-D0B8-4682-8422-824AC9A2C50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68550" y="1411288"/>
            <a:ext cx="5276850"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30A3DCFF-94B3-4FFC-B2A6-FE43AD17947C}"/>
              </a:ext>
            </a:extLst>
          </p:cNvPr>
          <p:cNvSpPr>
            <a:spLocks noGrp="1" noChangeArrowheads="1"/>
          </p:cNvSpPr>
          <p:nvPr>
            <p:ph type="title"/>
          </p:nvPr>
        </p:nvSpPr>
        <p:spPr>
          <a:xfrm>
            <a:off x="936625" y="229606"/>
            <a:ext cx="7826375" cy="576262"/>
          </a:xfrm>
        </p:spPr>
        <p:txBody>
          <a:bodyPr/>
          <a:lstStyle/>
          <a:p>
            <a:pPr eaLnBrk="1" hangingPunct="1"/>
            <a:r>
              <a:rPr lang="en-US" altLang="en-US" dirty="0"/>
              <a:t>User Threads and Kernel Threads</a:t>
            </a:r>
          </a:p>
        </p:txBody>
      </p:sp>
      <p:sp>
        <p:nvSpPr>
          <p:cNvPr id="28674" name="Rectangle 3">
            <a:extLst>
              <a:ext uri="{FF2B5EF4-FFF2-40B4-BE49-F238E27FC236}">
                <a16:creationId xmlns:a16="http://schemas.microsoft.com/office/drawing/2014/main" id="{BA746B80-CDA4-4092-8028-5DF7040388F9}"/>
              </a:ext>
            </a:extLst>
          </p:cNvPr>
          <p:cNvSpPr>
            <a:spLocks noGrp="1" noChangeArrowheads="1"/>
          </p:cNvSpPr>
          <p:nvPr>
            <p:ph type="body" idx="1"/>
          </p:nvPr>
        </p:nvSpPr>
        <p:spPr>
          <a:xfrm>
            <a:off x="806450" y="1233488"/>
            <a:ext cx="8197850" cy="4530725"/>
          </a:xfrm>
        </p:spPr>
        <p:txBody>
          <a:bodyPr/>
          <a:lstStyle/>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تردهای کاربر</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(User Threads):</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مدیریت این نوع ترد توسط کتابخانه ترد در سطح کاربر انجام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نمونه ها</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تردهای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POSIX (</a:t>
            </a:r>
            <a:r>
              <a:rPr lang="en-US" sz="2400" dirty="0" err="1">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Pthreads</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تردهای ویندوز</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تردهای جاوا</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تردهای هسته</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(Kernel Thread):</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این نوع ترد توسط هسته سیستم عامل پشتیبانی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نمونه ها</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تقریباً تمام سیستم عامل های عمومی، از جمله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1600200" marR="0" lvl="3" indent="-228600" algn="r" rtl="1">
              <a:lnSpc>
                <a:spcPct val="107000"/>
              </a:lnSpc>
              <a:spcBef>
                <a:spcPts val="0"/>
              </a:spcBef>
              <a:spcAft>
                <a:spcPts val="0"/>
              </a:spcAft>
              <a:buFont typeface="Wingdings" panose="05000000000000000000" pitchFamily="2" charset="2"/>
              <a:buChar char=""/>
              <a:tabLst>
                <a:tab pos="18288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ویندوز</a:t>
            </a:r>
            <a:r>
              <a:rPr lang="en-US"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لینوکس</a:t>
            </a:r>
            <a:r>
              <a:rPr lang="en-US"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مکینتاش</a:t>
            </a:r>
            <a:r>
              <a:rPr lang="en-US"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اندروید</a:t>
            </a:r>
            <a:endParaRPr lang="en-US"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a:extLst>
              <a:ext uri="{FF2B5EF4-FFF2-40B4-BE49-F238E27FC236}">
                <a16:creationId xmlns:a16="http://schemas.microsoft.com/office/drawing/2014/main" id="{13ED592C-0C4E-45A3-A96C-C192AD94647B}"/>
              </a:ext>
            </a:extLst>
          </p:cNvPr>
          <p:cNvSpPr>
            <a:spLocks noGrp="1"/>
          </p:cNvSpPr>
          <p:nvPr>
            <p:ph type="title"/>
          </p:nvPr>
        </p:nvSpPr>
        <p:spPr/>
        <p:txBody>
          <a:bodyPr/>
          <a:lstStyle/>
          <a:p>
            <a:r>
              <a:rPr lang="en-US" altLang="en-US"/>
              <a:t>User and Kernel Threads</a:t>
            </a:r>
          </a:p>
        </p:txBody>
      </p:sp>
      <p:pic>
        <p:nvPicPr>
          <p:cNvPr id="30722" name="Picture 1">
            <a:extLst>
              <a:ext uri="{FF2B5EF4-FFF2-40B4-BE49-F238E27FC236}">
                <a16:creationId xmlns:a16="http://schemas.microsoft.com/office/drawing/2014/main" id="{2BDB5D90-D947-41F8-BDFE-DD7C4ED2F1D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20938" y="1901825"/>
            <a:ext cx="4826000"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27C60FED-BD89-4655-8023-6D89846C2197}"/>
              </a:ext>
            </a:extLst>
          </p:cNvPr>
          <p:cNvSpPr>
            <a:spLocks noGrp="1" noChangeArrowheads="1"/>
          </p:cNvSpPr>
          <p:nvPr>
            <p:ph type="title"/>
          </p:nvPr>
        </p:nvSpPr>
        <p:spPr>
          <a:xfrm>
            <a:off x="457200" y="226237"/>
            <a:ext cx="8229600" cy="576262"/>
          </a:xfrm>
        </p:spPr>
        <p:txBody>
          <a:bodyPr/>
          <a:lstStyle/>
          <a:p>
            <a:pPr eaLnBrk="1" hangingPunct="1"/>
            <a:r>
              <a:rPr lang="fa-IR" altLang="en-US" dirty="0">
                <a:cs typeface="B Nazanin" panose="00000400000000000000" pitchFamily="2" charset="-78"/>
              </a:rPr>
              <a:t>مدل‌های چندرشته‌ای</a:t>
            </a:r>
            <a:endParaRPr lang="en-US" altLang="en-US" dirty="0">
              <a:cs typeface="B Nazanin" panose="00000400000000000000" pitchFamily="2" charset="-78"/>
            </a:endParaRPr>
          </a:p>
        </p:txBody>
      </p:sp>
      <p:sp>
        <p:nvSpPr>
          <p:cNvPr id="31746" name="Rectangle 3">
            <a:extLst>
              <a:ext uri="{FF2B5EF4-FFF2-40B4-BE49-F238E27FC236}">
                <a16:creationId xmlns:a16="http://schemas.microsoft.com/office/drawing/2014/main" id="{0986761F-3FB5-4AD0-B6CE-CA9BD246E11B}"/>
              </a:ext>
            </a:extLst>
          </p:cNvPr>
          <p:cNvSpPr>
            <a:spLocks noGrp="1" noChangeArrowheads="1"/>
          </p:cNvSpPr>
          <p:nvPr>
            <p:ph type="body" idx="1"/>
          </p:nvPr>
        </p:nvSpPr>
        <p:spPr/>
        <p:txBody>
          <a:bodyPr/>
          <a:lstStyle/>
          <a:p>
            <a:pPr algn="r" rtl="1"/>
            <a:r>
              <a:rPr lang="en-US" altLang="en-US" sz="3600" dirty="0">
                <a:cs typeface="B Nazanin" panose="00000400000000000000" pitchFamily="2" charset="-78"/>
              </a:rPr>
              <a:t>Many-to-One </a:t>
            </a:r>
            <a:r>
              <a:rPr lang="fa-IR" altLang="en-US" sz="3600" dirty="0">
                <a:cs typeface="B Nazanin" panose="00000400000000000000" pitchFamily="2" charset="-78"/>
              </a:rPr>
              <a:t>چند به یک</a:t>
            </a:r>
            <a:endParaRPr lang="en-US" altLang="en-US" sz="3600" dirty="0">
              <a:cs typeface="B Nazanin" panose="00000400000000000000" pitchFamily="2" charset="-78"/>
            </a:endParaRPr>
          </a:p>
          <a:p>
            <a:pPr algn="r" rtl="1"/>
            <a:r>
              <a:rPr lang="en-US" altLang="en-US" sz="3600" dirty="0">
                <a:cs typeface="B Nazanin" panose="00000400000000000000" pitchFamily="2" charset="-78"/>
              </a:rPr>
              <a:t>One-to-One</a:t>
            </a:r>
            <a:r>
              <a:rPr lang="fa-IR" altLang="en-US" sz="3600" dirty="0">
                <a:cs typeface="B Nazanin" panose="00000400000000000000" pitchFamily="2" charset="-78"/>
              </a:rPr>
              <a:t> یکی به یک</a:t>
            </a:r>
            <a:endParaRPr lang="en-US" altLang="en-US" sz="3600" dirty="0">
              <a:cs typeface="B Nazanin" panose="00000400000000000000" pitchFamily="2" charset="-78"/>
            </a:endParaRPr>
          </a:p>
          <a:p>
            <a:pPr algn="r" rtl="1"/>
            <a:r>
              <a:rPr lang="en-US" altLang="en-US" sz="3600" dirty="0">
                <a:cs typeface="B Nazanin" panose="00000400000000000000" pitchFamily="2" charset="-78"/>
              </a:rPr>
              <a:t>Many-to-Many</a:t>
            </a:r>
            <a:r>
              <a:rPr lang="fa-IR" altLang="en-US" sz="3600" dirty="0">
                <a:cs typeface="B Nazanin" panose="00000400000000000000" pitchFamily="2" charset="-78"/>
              </a:rPr>
              <a:t> چند به چند</a:t>
            </a:r>
            <a:endParaRPr lang="en-US" altLang="en-US" sz="3600" dirty="0">
              <a:cs typeface="B Nazanin" panose="00000400000000000000" pitchFamily="2" charset="-78"/>
            </a:endParaRPr>
          </a:p>
          <a:p>
            <a:pPr algn="r" rtl="1"/>
            <a:endParaRPr lang="en-US" altLang="en-US" sz="3600" dirty="0">
              <a:cs typeface="B Nazanin" panose="00000400000000000000" pitchFamily="2" charset="-78"/>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1428C89C-D1C7-44B6-B4FD-1F83ABA1D420}"/>
              </a:ext>
            </a:extLst>
          </p:cNvPr>
          <p:cNvSpPr>
            <a:spLocks noGrp="1" noChangeArrowheads="1"/>
          </p:cNvSpPr>
          <p:nvPr>
            <p:ph type="title"/>
          </p:nvPr>
        </p:nvSpPr>
        <p:spPr>
          <a:xfrm>
            <a:off x="457200" y="222868"/>
            <a:ext cx="8229600" cy="576262"/>
          </a:xfrm>
        </p:spPr>
        <p:txBody>
          <a:bodyPr/>
          <a:lstStyle/>
          <a:p>
            <a:pPr eaLnBrk="1" hangingPunct="1"/>
            <a:r>
              <a:rPr lang="en-US" altLang="en-US" dirty="0"/>
              <a:t>Many-to-One</a:t>
            </a:r>
          </a:p>
        </p:txBody>
      </p:sp>
      <p:sp>
        <p:nvSpPr>
          <p:cNvPr id="33794" name="Rectangle 3">
            <a:extLst>
              <a:ext uri="{FF2B5EF4-FFF2-40B4-BE49-F238E27FC236}">
                <a16:creationId xmlns:a16="http://schemas.microsoft.com/office/drawing/2014/main" id="{5D915EFA-C388-487C-B6EF-E80827050A34}"/>
              </a:ext>
            </a:extLst>
          </p:cNvPr>
          <p:cNvSpPr>
            <a:spLocks noGrp="1" noChangeArrowheads="1"/>
          </p:cNvSpPr>
          <p:nvPr>
            <p:ph type="body" idx="1"/>
          </p:nvPr>
        </p:nvSpPr>
        <p:spPr>
          <a:xfrm>
            <a:off x="252550" y="888274"/>
            <a:ext cx="8891450" cy="5573485"/>
          </a:xfrm>
        </p:spPr>
        <p:txBody>
          <a:bodyPr/>
          <a:lstStyle/>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تردهای کاربر</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(User Threads):</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مدیریت این نوع ترد توسط کتابخانه ترد در سطح کاربر انجام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نمونه ها</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تردهای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POSIX (</a:t>
            </a:r>
            <a:r>
              <a:rPr lang="en-US" sz="2400" dirty="0" err="1">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Pthreads</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تردهای ویندوز</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تردهای جاوا</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تردهای هسته</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(Kernel Thread):</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این نوع ترد توسط هسته سیستم عامل پشتیبانی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نمونه ها</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تقریباً تمام سیستم عامل های عمومی، از جمله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1600200" marR="0" lvl="3" indent="-228600" algn="r" rtl="1">
              <a:lnSpc>
                <a:spcPct val="107000"/>
              </a:lnSpc>
              <a:spcBef>
                <a:spcPts val="0"/>
              </a:spcBef>
              <a:spcAft>
                <a:spcPts val="0"/>
              </a:spcAft>
              <a:buFont typeface="Wingdings" panose="05000000000000000000" pitchFamily="2" charset="2"/>
              <a:buChar char=""/>
              <a:tabLst>
                <a:tab pos="18288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ویندوز</a:t>
            </a:r>
            <a:r>
              <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لینوکس</a:t>
            </a:r>
            <a:r>
              <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مکینتاش</a:t>
            </a:r>
            <a:r>
              <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iOS</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اندروید</a:t>
            </a:r>
            <a:endParaRPr lang="en-US" dirty="0">
              <a:effectLst/>
              <a:latin typeface="Calibri" panose="020F0502020204030204" pitchFamily="34" charset="0"/>
              <a:ea typeface="Calibri" panose="020F0502020204030204" pitchFamily="34" charset="0"/>
              <a:cs typeface="B Nazanin" panose="00000400000000000000" pitchFamily="2" charset="-78"/>
            </a:endParaRPr>
          </a:p>
        </p:txBody>
      </p:sp>
    </p:spTree>
    <p:extLst>
      <p:ext uri="{BB962C8B-B14F-4D97-AF65-F5344CB8AC3E}">
        <p14:creationId xmlns:p14="http://schemas.microsoft.com/office/powerpoint/2010/main" val="3073422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89BB6AAA-4250-44C0-8BF1-0E2B0D4E2A29}"/>
              </a:ext>
            </a:extLst>
          </p:cNvPr>
          <p:cNvSpPr>
            <a:spLocks noGrp="1" noChangeArrowheads="1"/>
          </p:cNvSpPr>
          <p:nvPr>
            <p:ph type="ctrTitle"/>
          </p:nvPr>
        </p:nvSpPr>
        <p:spPr>
          <a:xfrm>
            <a:off x="685800" y="782638"/>
            <a:ext cx="7772400" cy="2127250"/>
          </a:xfrm>
        </p:spPr>
        <p:txBody>
          <a:bodyPr/>
          <a:lstStyle/>
          <a:p>
            <a:pPr eaLnBrk="1" hangingPunct="1"/>
            <a:r>
              <a:rPr lang="fa-IR" altLang="en-US" dirty="0">
                <a:cs typeface="B Nazanin" panose="00000400000000000000" pitchFamily="2" charset="-78"/>
              </a:rPr>
              <a:t>فصل ۴: رشته‌ها و همزمانی</a:t>
            </a:r>
            <a:endParaRPr lang="en-US" altLang="en-US" dirty="0">
              <a:cs typeface="B Nazanin" panose="00000400000000000000" pitchFamily="2" charset="-78"/>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1428C89C-D1C7-44B6-B4FD-1F83ABA1D420}"/>
              </a:ext>
            </a:extLst>
          </p:cNvPr>
          <p:cNvSpPr>
            <a:spLocks noGrp="1" noChangeArrowheads="1"/>
          </p:cNvSpPr>
          <p:nvPr>
            <p:ph type="title"/>
          </p:nvPr>
        </p:nvSpPr>
        <p:spPr>
          <a:xfrm>
            <a:off x="457200" y="222868"/>
            <a:ext cx="8229600" cy="576262"/>
          </a:xfrm>
        </p:spPr>
        <p:txBody>
          <a:bodyPr/>
          <a:lstStyle/>
          <a:p>
            <a:pPr eaLnBrk="1" hangingPunct="1"/>
            <a:r>
              <a:rPr lang="en-US" altLang="en-US" dirty="0"/>
              <a:t>Many-to-One</a:t>
            </a:r>
          </a:p>
        </p:txBody>
      </p:sp>
      <p:sp>
        <p:nvSpPr>
          <p:cNvPr id="33794" name="Rectangle 3">
            <a:extLst>
              <a:ext uri="{FF2B5EF4-FFF2-40B4-BE49-F238E27FC236}">
                <a16:creationId xmlns:a16="http://schemas.microsoft.com/office/drawing/2014/main" id="{5D915EFA-C388-487C-B6EF-E80827050A34}"/>
              </a:ext>
            </a:extLst>
          </p:cNvPr>
          <p:cNvSpPr>
            <a:spLocks noGrp="1" noChangeArrowheads="1"/>
          </p:cNvSpPr>
          <p:nvPr>
            <p:ph type="body" idx="1"/>
          </p:nvPr>
        </p:nvSpPr>
        <p:spPr>
          <a:xfrm>
            <a:off x="304015" y="946458"/>
            <a:ext cx="8636641" cy="4965083"/>
          </a:xfrm>
        </p:spPr>
        <p:txBody>
          <a:bodyPr/>
          <a:lstStyle/>
          <a:p>
            <a:pPr marL="0" marR="0" algn="r" rtl="1">
              <a:spcBef>
                <a:spcPts val="0"/>
              </a:spcBef>
              <a:spcAft>
                <a:spcPts val="1500"/>
              </a:spcAft>
            </a:pP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مدل چند به یک (شکل </a:t>
            </a:r>
            <a:r>
              <a:rPr lang="fa-IR"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۴.۷) </a:t>
            </a: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رشته‌های زیادی در سطح کاربر را به یک رشته هسته نگاشت می‌کند.</a:t>
            </a:r>
            <a:endParaRPr lang="en-US"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endParaRPr>
          </a:p>
          <a:p>
            <a:pPr marL="0" marR="0" algn="r" rtl="1">
              <a:spcBef>
                <a:spcPts val="0"/>
              </a:spcBef>
              <a:spcAft>
                <a:spcPts val="1500"/>
              </a:spcAft>
            </a:pP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بدلیل اینکه مدیریت رشته‌ها توسط کتابخانه رشته در فضای کاربر انجام می‌شود، این روش کارآمد است (کتابخانه‌های رشته در بخش </a:t>
            </a:r>
            <a:r>
              <a:rPr lang="fa-IR"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۴.۴</a:t>
            </a: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مورد بحث قرار خواهند گرفت).</a:t>
            </a:r>
            <a:endParaRPr lang="en-US"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endParaRPr>
          </a:p>
          <a:p>
            <a:pPr marL="0" marR="0" algn="r" rtl="1">
              <a:spcBef>
                <a:spcPts val="0"/>
              </a:spcBef>
              <a:spcAft>
                <a:spcPts val="1500"/>
              </a:spcAft>
            </a:pP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با این حال، کل فرایند در صورتی که یک رشته فراخوانی سیستم </a:t>
            </a:r>
            <a:r>
              <a:rPr lang="ar-SA" sz="24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مسدود کننده </a:t>
            </a: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انجام دهد، مسدود خواهد شد. </a:t>
            </a:r>
            <a:endParaRPr lang="fa-IR"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endParaRPr>
          </a:p>
          <a:p>
            <a:pPr marL="0" marR="0" algn="r" rtl="1">
              <a:spcBef>
                <a:spcPts val="0"/>
              </a:spcBef>
              <a:spcAft>
                <a:spcPts val="1500"/>
              </a:spcAft>
            </a:pP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فقط یک رشته می‌تواند به هسته در یک زمان دسترسی پیدا کند، چندین رشته قادر به اجرای موازی در سیستم‌های چند هسته‌ای نیستند.</a:t>
            </a:r>
            <a:endParaRPr lang="en-US" sz="2400" dirty="0">
              <a:effectLst/>
              <a:latin typeface="Times New Roman" panose="02020603050405020304" pitchFamily="18" charset="0"/>
              <a:ea typeface="Times New Roman" panose="02020603050405020304" pitchFamily="18" charset="0"/>
              <a:cs typeface="B Nazanin" panose="00000400000000000000" pitchFamily="2" charset="-78"/>
            </a:endParaRPr>
          </a:p>
        </p:txBody>
      </p:sp>
      <p:pic>
        <p:nvPicPr>
          <p:cNvPr id="5" name="Picture 1">
            <a:extLst>
              <a:ext uri="{FF2B5EF4-FFF2-40B4-BE49-F238E27FC236}">
                <a16:creationId xmlns:a16="http://schemas.microsoft.com/office/drawing/2014/main" id="{B6535ED2-E514-4F99-9844-71DD5292D9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015" y="4667030"/>
            <a:ext cx="3740331" cy="205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4FBEFB0E-7F3F-4EF4-9827-FE005FBB4E98}"/>
              </a:ext>
            </a:extLst>
          </p:cNvPr>
          <p:cNvSpPr>
            <a:spLocks noGrp="1" noChangeArrowheads="1"/>
          </p:cNvSpPr>
          <p:nvPr>
            <p:ph type="title"/>
          </p:nvPr>
        </p:nvSpPr>
        <p:spPr>
          <a:xfrm>
            <a:off x="457200" y="224522"/>
            <a:ext cx="8229600" cy="576262"/>
          </a:xfrm>
        </p:spPr>
        <p:txBody>
          <a:bodyPr/>
          <a:lstStyle/>
          <a:p>
            <a:pPr eaLnBrk="1" hangingPunct="1"/>
            <a:r>
              <a:rPr lang="en-US" altLang="en-US" dirty="0"/>
              <a:t>One-to-One</a:t>
            </a:r>
          </a:p>
        </p:txBody>
      </p:sp>
      <p:sp>
        <p:nvSpPr>
          <p:cNvPr id="35842" name="Rectangle 3">
            <a:extLst>
              <a:ext uri="{FF2B5EF4-FFF2-40B4-BE49-F238E27FC236}">
                <a16:creationId xmlns:a16="http://schemas.microsoft.com/office/drawing/2014/main" id="{C9353153-B94C-4BC4-A944-80F7FC0E3196}"/>
              </a:ext>
            </a:extLst>
          </p:cNvPr>
          <p:cNvSpPr>
            <a:spLocks noGrp="1" noChangeArrowheads="1"/>
          </p:cNvSpPr>
          <p:nvPr>
            <p:ph type="body" idx="1"/>
          </p:nvPr>
        </p:nvSpPr>
        <p:spPr>
          <a:xfrm>
            <a:off x="391887" y="975360"/>
            <a:ext cx="8473440" cy="4788854"/>
          </a:xfrm>
        </p:spPr>
        <p:txBody>
          <a:body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هر ترد کاربر به یک ترد هسته نگاشت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ایجاد یک ترد کاربر، یک ترد هسته ایجاد می کند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همزمانی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(Concurrency)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بیشتری نسبت به مدل چند به یک</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(Many-to-One)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دارد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تعداد </a:t>
            </a:r>
            <a:r>
              <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زیاد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تردها</a:t>
            </a:r>
            <a:r>
              <a:rPr lang="fa-IR" sz="2400" dirty="0">
                <a:solidFill>
                  <a:srgbClr val="1F1F1F"/>
                </a:solidFill>
                <a:latin typeface="Calibri" panose="020F0502020204030204" pitchFamily="34" charset="0"/>
                <a:ea typeface="Times New Roman" panose="02020603050405020304" pitchFamily="18" charset="0"/>
                <a:cs typeface="B Nazanin" panose="00000400000000000000" pitchFamily="2" charset="-78"/>
              </a:rPr>
              <a:t>ی هسته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به ازای هر فرایند گاهی اوقات به دلیل سربار</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(overhead)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محدود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نمونه ها</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ویندوز</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لینوکس</a:t>
            </a:r>
            <a:endParaRPr lang="en-US" dirty="0">
              <a:effectLst/>
              <a:latin typeface="Calibri" panose="020F0502020204030204" pitchFamily="34" charset="0"/>
              <a:ea typeface="Calibri" panose="020F0502020204030204" pitchFamily="34" charset="0"/>
              <a:cs typeface="B Nazanin" panose="00000400000000000000" pitchFamily="2" charset="-78"/>
            </a:endParaRPr>
          </a:p>
        </p:txBody>
      </p:sp>
      <p:pic>
        <p:nvPicPr>
          <p:cNvPr id="35843" name="Picture 1">
            <a:extLst>
              <a:ext uri="{FF2B5EF4-FFF2-40B4-BE49-F238E27FC236}">
                <a16:creationId xmlns:a16="http://schemas.microsoft.com/office/drawing/2014/main" id="{EF8F904A-031A-45E1-82C4-C375DF8A63A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9128" y="4234767"/>
            <a:ext cx="3914775"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C6AC490D-7E71-499F-80A2-0817A44950E2}"/>
              </a:ext>
            </a:extLst>
          </p:cNvPr>
          <p:cNvSpPr>
            <a:spLocks noGrp="1" noChangeArrowheads="1"/>
          </p:cNvSpPr>
          <p:nvPr>
            <p:ph type="title"/>
          </p:nvPr>
        </p:nvSpPr>
        <p:spPr>
          <a:xfrm>
            <a:off x="457200" y="224522"/>
            <a:ext cx="8229600" cy="576262"/>
          </a:xfrm>
        </p:spPr>
        <p:txBody>
          <a:bodyPr/>
          <a:lstStyle/>
          <a:p>
            <a:pPr eaLnBrk="1" hangingPunct="1"/>
            <a:r>
              <a:rPr lang="en-US" altLang="en-US" dirty="0"/>
              <a:t>Many-to-Many Model</a:t>
            </a:r>
          </a:p>
        </p:txBody>
      </p:sp>
      <p:sp>
        <p:nvSpPr>
          <p:cNvPr id="37890" name="Rectangle 3">
            <a:extLst>
              <a:ext uri="{FF2B5EF4-FFF2-40B4-BE49-F238E27FC236}">
                <a16:creationId xmlns:a16="http://schemas.microsoft.com/office/drawing/2014/main" id="{6A3ECDFD-78CA-4E72-9500-110C17908290}"/>
              </a:ext>
            </a:extLst>
          </p:cNvPr>
          <p:cNvSpPr>
            <a:spLocks noGrp="1" noChangeArrowheads="1"/>
          </p:cNvSpPr>
          <p:nvPr>
            <p:ph type="body" idx="1"/>
          </p:nvPr>
        </p:nvSpPr>
        <p:spPr>
          <a:xfrm>
            <a:off x="339634" y="1155700"/>
            <a:ext cx="8551817" cy="4445000"/>
          </a:xfrm>
        </p:spPr>
        <p:txBody>
          <a:body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fa-IR" sz="2800" dirty="0">
                <a:solidFill>
                  <a:srgbClr val="1F1F1F"/>
                </a:solidFill>
                <a:latin typeface="Calibri" panose="020F0502020204030204" pitchFamily="34" charset="0"/>
                <a:ea typeface="Times New Roman" panose="02020603050405020304" pitchFamily="18" charset="0"/>
                <a:cs typeface="B Nazanin" panose="00000400000000000000" pitchFamily="2" charset="-78"/>
              </a:rPr>
              <a:t>اجازه می‌دهد </a:t>
            </a:r>
            <a:r>
              <a:rPr lang="fa-IR" sz="2800" b="1" dirty="0">
                <a:solidFill>
                  <a:srgbClr val="1F1F1F"/>
                </a:solidFill>
                <a:latin typeface="Calibri" panose="020F0502020204030204" pitchFamily="34" charset="0"/>
                <a:ea typeface="Times New Roman" panose="02020603050405020304" pitchFamily="18" charset="0"/>
                <a:cs typeface="B Nazanin" panose="00000400000000000000" pitchFamily="2" charset="-78"/>
              </a:rPr>
              <a:t>چندین ترد </a:t>
            </a:r>
            <a:r>
              <a:rPr lang="fa-IR" sz="2800" dirty="0">
                <a:solidFill>
                  <a:srgbClr val="1F1F1F"/>
                </a:solidFill>
                <a:latin typeface="Calibri" panose="020F0502020204030204" pitchFamily="34" charset="0"/>
                <a:ea typeface="Times New Roman" panose="02020603050405020304" pitchFamily="18" charset="0"/>
                <a:cs typeface="B Nazanin" panose="00000400000000000000" pitchFamily="2" charset="-78"/>
              </a:rPr>
              <a:t>در سطح </a:t>
            </a:r>
            <a:r>
              <a:rPr lang="fa-IR" sz="2800" u="sng" dirty="0">
                <a:solidFill>
                  <a:srgbClr val="1F1F1F"/>
                </a:solidFill>
                <a:latin typeface="Calibri" panose="020F0502020204030204" pitchFamily="34" charset="0"/>
                <a:ea typeface="Times New Roman" panose="02020603050405020304" pitchFamily="18" charset="0"/>
                <a:cs typeface="B Nazanin" panose="00000400000000000000" pitchFamily="2" charset="-78"/>
              </a:rPr>
              <a:t>کاربر</a:t>
            </a:r>
            <a:r>
              <a:rPr lang="fa-IR" sz="2800" dirty="0">
                <a:solidFill>
                  <a:srgbClr val="1F1F1F"/>
                </a:solidFill>
                <a:latin typeface="Calibri" panose="020F0502020204030204" pitchFamily="34" charset="0"/>
                <a:ea typeface="Times New Roman" panose="02020603050405020304" pitchFamily="18" charset="0"/>
                <a:cs typeface="B Nazanin" panose="00000400000000000000" pitchFamily="2" charset="-78"/>
              </a:rPr>
              <a:t> به </a:t>
            </a:r>
            <a:r>
              <a:rPr lang="fa-IR" sz="2800" b="1" dirty="0">
                <a:solidFill>
                  <a:srgbClr val="1F1F1F"/>
                </a:solidFill>
                <a:latin typeface="Calibri" panose="020F0502020204030204" pitchFamily="34" charset="0"/>
                <a:ea typeface="Times New Roman" panose="02020603050405020304" pitchFamily="18" charset="0"/>
                <a:cs typeface="B Nazanin" panose="00000400000000000000" pitchFamily="2" charset="-78"/>
              </a:rPr>
              <a:t>چندین ترد </a:t>
            </a:r>
            <a:r>
              <a:rPr lang="fa-IR" sz="2800" dirty="0">
                <a:solidFill>
                  <a:srgbClr val="1F1F1F"/>
                </a:solidFill>
                <a:latin typeface="Calibri" panose="020F0502020204030204" pitchFamily="34" charset="0"/>
                <a:ea typeface="Times New Roman" panose="02020603050405020304" pitchFamily="18" charset="0"/>
                <a:cs typeface="B Nazanin" panose="00000400000000000000" pitchFamily="2" charset="-78"/>
              </a:rPr>
              <a:t>(کمتر یا برابر) در سطح </a:t>
            </a:r>
            <a:r>
              <a:rPr lang="fa-IR" sz="2800" u="sng" dirty="0">
                <a:solidFill>
                  <a:srgbClr val="1F1F1F"/>
                </a:solidFill>
                <a:latin typeface="Calibri" panose="020F0502020204030204" pitchFamily="34" charset="0"/>
                <a:ea typeface="Times New Roman" panose="02020603050405020304" pitchFamily="18" charset="0"/>
                <a:cs typeface="B Nazanin" panose="00000400000000000000" pitchFamily="2" charset="-78"/>
              </a:rPr>
              <a:t>هسته</a:t>
            </a:r>
            <a:r>
              <a:rPr lang="fa-IR" sz="2800" dirty="0">
                <a:solidFill>
                  <a:srgbClr val="1F1F1F"/>
                </a:solidFill>
                <a:latin typeface="Calibri" panose="020F0502020204030204" pitchFamily="34" charset="0"/>
                <a:ea typeface="Times New Roman" panose="02020603050405020304" pitchFamily="18" charset="0"/>
                <a:cs typeface="B Nazanin" panose="00000400000000000000" pitchFamily="2" charset="-78"/>
              </a:rPr>
              <a:t> نگاشت شوند.</a:t>
            </a:r>
            <a:endParaRPr lang="en-US"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این مدل به سیستم عامل اجازه می دهد تا تعداد کافی ترد </a:t>
            </a:r>
            <a:r>
              <a:rPr lang="fa-IR"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کاربر</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ایجاد کند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r>
              <a:rPr lang="fa-IR"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اما این کار منجر به موازی‌سازی نمی‌شود. زیرا هسته فقط می‌تواند یک رشته </a:t>
            </a:r>
            <a:r>
              <a:rPr lang="fa-IR"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هسته</a:t>
            </a:r>
            <a:r>
              <a:rPr lang="fa-IR"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را در یک زمان ‌زمان‌بندی کند. </a:t>
            </a: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endParaRPr lang="en-US" sz="2000" dirty="0">
              <a:effectLst/>
              <a:latin typeface="Calibri" panose="020F0502020204030204" pitchFamily="34" charset="0"/>
              <a:ea typeface="Calibri" panose="020F0502020204030204" pitchFamily="34" charset="0"/>
              <a:cs typeface="B Nazanin" panose="00000400000000000000" pitchFamily="2" charset="-78"/>
            </a:endParaRPr>
          </a:p>
        </p:txBody>
      </p:sp>
      <p:pic>
        <p:nvPicPr>
          <p:cNvPr id="37891" name="Picture 1">
            <a:extLst>
              <a:ext uri="{FF2B5EF4-FFF2-40B4-BE49-F238E27FC236}">
                <a16:creationId xmlns:a16="http://schemas.microsoft.com/office/drawing/2014/main" id="{CCAA589D-3ED6-47FF-8B49-15D8580890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7689" y="4044930"/>
            <a:ext cx="4378779" cy="241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a:extLst>
              <a:ext uri="{FF2B5EF4-FFF2-40B4-BE49-F238E27FC236}">
                <a16:creationId xmlns:a16="http://schemas.microsoft.com/office/drawing/2014/main" id="{26BE45F0-3DE5-4D5E-A6DF-893325F2493F}"/>
              </a:ext>
            </a:extLst>
          </p:cNvPr>
          <p:cNvSpPr>
            <a:spLocks noGrp="1"/>
          </p:cNvSpPr>
          <p:nvPr>
            <p:ph type="title"/>
          </p:nvPr>
        </p:nvSpPr>
        <p:spPr>
          <a:xfrm>
            <a:off x="457200" y="216906"/>
            <a:ext cx="8229600" cy="576262"/>
          </a:xfrm>
        </p:spPr>
        <p:txBody>
          <a:bodyPr/>
          <a:lstStyle/>
          <a:p>
            <a:pPr eaLnBrk="1" hangingPunct="1"/>
            <a:r>
              <a:rPr lang="en-US" altLang="en-US" dirty="0"/>
              <a:t>Thread Libraries</a:t>
            </a:r>
          </a:p>
        </p:txBody>
      </p:sp>
      <p:sp>
        <p:nvSpPr>
          <p:cNvPr id="41986" name="Content Placeholder 2">
            <a:extLst>
              <a:ext uri="{FF2B5EF4-FFF2-40B4-BE49-F238E27FC236}">
                <a16:creationId xmlns:a16="http://schemas.microsoft.com/office/drawing/2014/main" id="{656EC163-3A42-463F-98B9-34FCCA5B7338}"/>
              </a:ext>
            </a:extLst>
          </p:cNvPr>
          <p:cNvSpPr>
            <a:spLocks noGrp="1"/>
          </p:cNvSpPr>
          <p:nvPr>
            <p:ph idx="1"/>
          </p:nvPr>
        </p:nvSpPr>
        <p:spPr>
          <a:xfrm>
            <a:off x="834442" y="1233488"/>
            <a:ext cx="7703067" cy="4530725"/>
          </a:xfrm>
        </p:spPr>
        <p:txBody>
          <a:body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کتابخانه ترد، </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API </a:t>
            </a: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ایجاد و مدیریت تردها را برای برنامه نویس فراهم می کند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دو روش اصلی برای پیاده سازی وجود دارد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کتابخانه به طور کامل در فضای کاربر</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کتابخانه سطح هسته که توسط سیستم عامل پشتیبانی می شود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8F382B6E-9987-479D-9B85-186AB98DDD45}"/>
              </a:ext>
            </a:extLst>
          </p:cNvPr>
          <p:cNvSpPr>
            <a:spLocks noGrp="1" noChangeArrowheads="1"/>
          </p:cNvSpPr>
          <p:nvPr>
            <p:ph type="title"/>
          </p:nvPr>
        </p:nvSpPr>
        <p:spPr>
          <a:xfrm>
            <a:off x="457200" y="220275"/>
            <a:ext cx="8229600" cy="576262"/>
          </a:xfrm>
        </p:spPr>
        <p:txBody>
          <a:bodyPr/>
          <a:lstStyle/>
          <a:p>
            <a:pPr eaLnBrk="1" hangingPunct="1"/>
            <a:r>
              <a:rPr lang="en-US" altLang="en-US" dirty="0" err="1"/>
              <a:t>Pthreads</a:t>
            </a:r>
            <a:endParaRPr lang="en-US" altLang="en-US" dirty="0"/>
          </a:p>
        </p:txBody>
      </p:sp>
      <p:sp>
        <p:nvSpPr>
          <p:cNvPr id="44034" name="Rectangle 3">
            <a:extLst>
              <a:ext uri="{FF2B5EF4-FFF2-40B4-BE49-F238E27FC236}">
                <a16:creationId xmlns:a16="http://schemas.microsoft.com/office/drawing/2014/main" id="{9DE6F01A-727E-4FA1-9360-3180865E3C5E}"/>
              </a:ext>
            </a:extLst>
          </p:cNvPr>
          <p:cNvSpPr>
            <a:spLocks noGrp="1" noChangeArrowheads="1"/>
          </p:cNvSpPr>
          <p:nvPr>
            <p:ph type="body" idx="1"/>
          </p:nvPr>
        </p:nvSpPr>
        <p:spPr>
          <a:xfrm>
            <a:off x="339634" y="1233488"/>
            <a:ext cx="8132562" cy="5332775"/>
          </a:xfrm>
        </p:spPr>
        <p:txBody>
          <a:bodyPr/>
          <a:lstStyle/>
          <a:p>
            <a:pPr indent="-285750" algn="r" rtl="1">
              <a:lnSpc>
                <a:spcPct val="107000"/>
              </a:lnSpc>
              <a:spcBef>
                <a:spcPts val="0"/>
              </a:spcBef>
              <a:spcAft>
                <a:spcPts val="0"/>
              </a:spcAft>
              <a:buFont typeface="Wingdings" panose="05000000000000000000" pitchFamily="2" charset="2"/>
              <a:buChar char=""/>
              <a:tabLst>
                <a:tab pos="9144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ممکن است به صورت سطح کاربر یا سطح هسته ارائه شود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یک</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API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استاندارد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POSIX (IEEE 1003.1c) </a:t>
            </a:r>
            <a:r>
              <a:rPr lang="fa-IR"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است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برای ایجاد و همگام سازی ترد</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API</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رفتار کتابخانه ترد را مشخص می کند، پیاده سازی به توسعه کتابخانه بستگی دارد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fa-IR"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این نوع کتابخانه در</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سیستم عامل های یونیکس (لینوکس و مکینتاش)</a:t>
            </a:r>
            <a:r>
              <a:rPr lang="fa-IR"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رایج است.</a:t>
            </a: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en-US" sz="2800" dirty="0" err="1">
                <a:solidFill>
                  <a:srgbClr val="1F1F1F"/>
                </a:solidFill>
                <a:latin typeface="Arial" panose="020B0604020202020204" pitchFamily="34" charset="0"/>
                <a:ea typeface="Calibri" panose="020F0502020204030204" pitchFamily="34" charset="0"/>
                <a:cs typeface="B Nazanin" panose="00000400000000000000" pitchFamily="2" charset="-78"/>
              </a:rPr>
              <a:t>Pthreads</a:t>
            </a:r>
            <a:r>
              <a:rPr lang="fa-IR" sz="2800" dirty="0">
                <a:solidFill>
                  <a:srgbClr val="1F1F1F"/>
                </a:solidFill>
                <a:latin typeface="Arial" panose="020B0604020202020204" pitchFamily="34" charset="0"/>
                <a:ea typeface="Calibri" panose="020F0502020204030204" pitchFamily="34" charset="0"/>
                <a:cs typeface="B Nazanin" panose="00000400000000000000" pitchFamily="2" charset="-78"/>
              </a:rPr>
              <a:t> به‌صورت مستقیم در ویندوز پشتیبانی نمی‌شوند ولی یک برنامه شخص‌ثالث برای آن وجود دارد.</a:t>
            </a:r>
            <a:endParaRPr lang="en-US" sz="20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1">
            <a:extLst>
              <a:ext uri="{FF2B5EF4-FFF2-40B4-BE49-F238E27FC236}">
                <a16:creationId xmlns:a16="http://schemas.microsoft.com/office/drawing/2014/main" id="{9A3D775D-6FA1-4646-A7D2-CE6E80B5101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4209" y="48572"/>
            <a:ext cx="6124788" cy="4599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1" name="Title 1">
            <a:extLst>
              <a:ext uri="{FF2B5EF4-FFF2-40B4-BE49-F238E27FC236}">
                <a16:creationId xmlns:a16="http://schemas.microsoft.com/office/drawing/2014/main" id="{0043C8C3-F0F7-45F5-8A7A-9650671B098A}"/>
              </a:ext>
            </a:extLst>
          </p:cNvPr>
          <p:cNvSpPr>
            <a:spLocks noGrp="1"/>
          </p:cNvSpPr>
          <p:nvPr>
            <p:ph type="title"/>
          </p:nvPr>
        </p:nvSpPr>
        <p:spPr>
          <a:xfrm>
            <a:off x="457200" y="220275"/>
            <a:ext cx="8229600" cy="576262"/>
          </a:xfrm>
        </p:spPr>
        <p:txBody>
          <a:bodyPr/>
          <a:lstStyle/>
          <a:p>
            <a:pPr algn="r"/>
            <a:r>
              <a:rPr lang="en-US" altLang="en-US" dirty="0" err="1"/>
              <a:t>Pthreads</a:t>
            </a:r>
            <a:r>
              <a:rPr lang="en-US" altLang="en-US" dirty="0"/>
              <a:t> Example</a:t>
            </a:r>
          </a:p>
        </p:txBody>
      </p:sp>
      <p:pic>
        <p:nvPicPr>
          <p:cNvPr id="4" name="Picture 2">
            <a:extLst>
              <a:ext uri="{FF2B5EF4-FFF2-40B4-BE49-F238E27FC236}">
                <a16:creationId xmlns:a16="http://schemas.microsoft.com/office/drawing/2014/main" id="{AA154DAC-BFB5-4939-AA1F-4F1CAAACEF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561487"/>
            <a:ext cx="4287672" cy="20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4">
            <a:extLst>
              <a:ext uri="{FF2B5EF4-FFF2-40B4-BE49-F238E27FC236}">
                <a16:creationId xmlns:a16="http://schemas.microsoft.com/office/drawing/2014/main" id="{C1AEEAB0-CD68-4885-8DE2-6E1B4D4613A0}"/>
              </a:ext>
            </a:extLst>
          </p:cNvPr>
          <p:cNvSpPr>
            <a:spLocks noGrp="1" noChangeArrowheads="1"/>
          </p:cNvSpPr>
          <p:nvPr>
            <p:ph type="title"/>
          </p:nvPr>
        </p:nvSpPr>
        <p:spPr>
          <a:xfrm>
            <a:off x="457200" y="226237"/>
            <a:ext cx="8229600" cy="576262"/>
          </a:xfrm>
        </p:spPr>
        <p:txBody>
          <a:bodyPr/>
          <a:lstStyle/>
          <a:p>
            <a:pPr eaLnBrk="1" hangingPunct="1"/>
            <a:r>
              <a:rPr lang="en-US" altLang="en-US" dirty="0"/>
              <a:t>Java Threads</a:t>
            </a:r>
          </a:p>
        </p:txBody>
      </p:sp>
      <p:sp>
        <p:nvSpPr>
          <p:cNvPr id="51202" name="Rectangle 5">
            <a:extLst>
              <a:ext uri="{FF2B5EF4-FFF2-40B4-BE49-F238E27FC236}">
                <a16:creationId xmlns:a16="http://schemas.microsoft.com/office/drawing/2014/main" id="{570CFFC5-7BD7-485F-B933-EB13E069C189}"/>
              </a:ext>
            </a:extLst>
          </p:cNvPr>
          <p:cNvSpPr>
            <a:spLocks noGrp="1" noChangeArrowheads="1"/>
          </p:cNvSpPr>
          <p:nvPr>
            <p:ph type="body" idx="1"/>
          </p:nvPr>
        </p:nvSpPr>
        <p:spPr>
          <a:xfrm>
            <a:off x="270589" y="1231900"/>
            <a:ext cx="8229599" cy="5264694"/>
          </a:xfrm>
        </p:spPr>
        <p:txBody>
          <a:body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تردهای جاوا توسط</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JVM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مدیریت می شوند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Wingdings" panose="05000000000000000000" pitchFamily="2" charset="2"/>
              <a:buChar char=""/>
              <a:tabLst>
                <a:tab pos="9144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 طور معمول با استفاده از مدل تردهایی که توسط سیستم عامل ارائه می شود، اجرا می شوند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Wingdings" panose="05000000000000000000" pitchFamily="2" charset="2"/>
              <a:buChar char=""/>
              <a:tabLst>
                <a:tab pos="9144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تردهای جاوا ممکن است با موارد زیر ایجاد شوند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توسعه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(Extend)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دادن</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کلاس</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Thread</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پیاده سازی رابط</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Runnable</a:t>
            </a: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endParaRPr lang="en-US" sz="2400" dirty="0">
              <a:solidFill>
                <a:srgbClr val="1F1F1F"/>
              </a:solidFill>
              <a:latin typeface="Arial" panose="020B0604020202020204" pitchFamily="34" charset="0"/>
              <a:ea typeface="Calibri" panose="020F0502020204030204" pitchFamily="34" charset="0"/>
              <a:cs typeface="B Nazanin" panose="00000400000000000000" pitchFamily="2" charset="-78"/>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endPar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endParaRPr lang="en-US" sz="2400" dirty="0">
              <a:solidFill>
                <a:srgbClr val="1F1F1F"/>
              </a:solidFill>
              <a:latin typeface="Arial" panose="020B0604020202020204" pitchFamily="34" charset="0"/>
              <a:ea typeface="Calibri" panose="020F0502020204030204" pitchFamily="34" charset="0"/>
              <a:cs typeface="B Nazanin" panose="00000400000000000000" pitchFamily="2" charset="-78"/>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endPar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endParaRPr lang="en-US"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Wingdings" panose="05000000000000000000" pitchFamily="2" charset="2"/>
              <a:buChar char=""/>
              <a:tabLst>
                <a:tab pos="9144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رویه استاندارد، پیاده سازی رابط</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Runnable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1203" name="Picture 1" descr="Screen Shot 2012-12-04 at 9.09.28 PM.png">
            <a:extLst>
              <a:ext uri="{FF2B5EF4-FFF2-40B4-BE49-F238E27FC236}">
                <a16:creationId xmlns:a16="http://schemas.microsoft.com/office/drawing/2014/main" id="{0C728E61-EF06-4D16-9CCE-0AA7C7626B2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296" y="4060110"/>
            <a:ext cx="4729613" cy="1416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a:extLst>
              <a:ext uri="{FF2B5EF4-FFF2-40B4-BE49-F238E27FC236}">
                <a16:creationId xmlns:a16="http://schemas.microsoft.com/office/drawing/2014/main" id="{C60F206A-FBEA-44F3-B6C2-45680ED56A86}"/>
              </a:ext>
            </a:extLst>
          </p:cNvPr>
          <p:cNvSpPr>
            <a:spLocks noGrp="1"/>
          </p:cNvSpPr>
          <p:nvPr>
            <p:ph type="title"/>
          </p:nvPr>
        </p:nvSpPr>
        <p:spPr>
          <a:xfrm>
            <a:off x="457200" y="224522"/>
            <a:ext cx="8229600" cy="576262"/>
          </a:xfrm>
        </p:spPr>
        <p:txBody>
          <a:bodyPr/>
          <a:lstStyle/>
          <a:p>
            <a:r>
              <a:rPr lang="en-US" altLang="en-US" dirty="0"/>
              <a:t>Java Threads</a:t>
            </a:r>
          </a:p>
        </p:txBody>
      </p:sp>
      <p:sp>
        <p:nvSpPr>
          <p:cNvPr id="53250" name="TextBox 2">
            <a:extLst>
              <a:ext uri="{FF2B5EF4-FFF2-40B4-BE49-F238E27FC236}">
                <a16:creationId xmlns:a16="http://schemas.microsoft.com/office/drawing/2014/main" id="{93AD19CF-3C73-477D-B858-C3606B2B5F51}"/>
              </a:ext>
            </a:extLst>
          </p:cNvPr>
          <p:cNvSpPr txBox="1">
            <a:spLocks noChangeArrowheads="1"/>
          </p:cNvSpPr>
          <p:nvPr/>
        </p:nvSpPr>
        <p:spPr bwMode="auto">
          <a:xfrm>
            <a:off x="1141413" y="1062038"/>
            <a:ext cx="46577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b="1">
                <a:latin typeface="Verdana" panose="020B0604030504040204" pitchFamily="34" charset="0"/>
              </a:rPr>
              <a:t>Implementing Runnable interface:</a:t>
            </a:r>
          </a:p>
        </p:txBody>
      </p:sp>
      <p:pic>
        <p:nvPicPr>
          <p:cNvPr id="53251" name="Picture 3">
            <a:extLst>
              <a:ext uri="{FF2B5EF4-FFF2-40B4-BE49-F238E27FC236}">
                <a16:creationId xmlns:a16="http://schemas.microsoft.com/office/drawing/2014/main" id="{3A6E59B6-1369-4D02-9B41-9466C54EE0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75" y="1492250"/>
            <a:ext cx="4826000"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2" name="Rectangle 4">
            <a:extLst>
              <a:ext uri="{FF2B5EF4-FFF2-40B4-BE49-F238E27FC236}">
                <a16:creationId xmlns:a16="http://schemas.microsoft.com/office/drawing/2014/main" id="{5D600B74-6680-4450-BB6F-CBCFF22AA844}"/>
              </a:ext>
            </a:extLst>
          </p:cNvPr>
          <p:cNvSpPr>
            <a:spLocks noChangeArrowheads="1"/>
          </p:cNvSpPr>
          <p:nvPr/>
        </p:nvSpPr>
        <p:spPr bwMode="auto">
          <a:xfrm>
            <a:off x="1214438" y="3014663"/>
            <a:ext cx="25463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b="1">
                <a:latin typeface="Verdana" panose="020B0604030504040204" pitchFamily="34" charset="0"/>
              </a:rPr>
              <a:t>Creating a thread:</a:t>
            </a:r>
          </a:p>
        </p:txBody>
      </p:sp>
      <p:pic>
        <p:nvPicPr>
          <p:cNvPr id="53253" name="Picture 5">
            <a:extLst>
              <a:ext uri="{FF2B5EF4-FFF2-40B4-BE49-F238E27FC236}">
                <a16:creationId xmlns:a16="http://schemas.microsoft.com/office/drawing/2014/main" id="{3157C5FE-DF44-43EE-B465-730C09A7D09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49413" y="3494088"/>
            <a:ext cx="48006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4" name="Rectangle 6">
            <a:extLst>
              <a:ext uri="{FF2B5EF4-FFF2-40B4-BE49-F238E27FC236}">
                <a16:creationId xmlns:a16="http://schemas.microsoft.com/office/drawing/2014/main" id="{B7EDA4AE-092F-4D4E-9689-344AD518F977}"/>
              </a:ext>
            </a:extLst>
          </p:cNvPr>
          <p:cNvSpPr>
            <a:spLocks noChangeArrowheads="1"/>
          </p:cNvSpPr>
          <p:nvPr/>
        </p:nvSpPr>
        <p:spPr bwMode="auto">
          <a:xfrm>
            <a:off x="1214438" y="4219575"/>
            <a:ext cx="28495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b="1">
                <a:latin typeface="Verdana" panose="020B0604030504040204" pitchFamily="34" charset="0"/>
              </a:rPr>
              <a:t>Waiting on a thread:</a:t>
            </a:r>
          </a:p>
        </p:txBody>
      </p:sp>
      <p:pic>
        <p:nvPicPr>
          <p:cNvPr id="53255" name="Picture 7">
            <a:extLst>
              <a:ext uri="{FF2B5EF4-FFF2-40B4-BE49-F238E27FC236}">
                <a16:creationId xmlns:a16="http://schemas.microsoft.com/office/drawing/2014/main" id="{6EBBEE03-6B80-4FB8-8BA5-A69C6B30746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93875" y="4657725"/>
            <a:ext cx="4114800"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13BB46A0-1D14-4FC6-A460-C90F6E2D37CA}"/>
              </a:ext>
            </a:extLst>
          </p:cNvPr>
          <p:cNvSpPr>
            <a:spLocks noGrp="1"/>
          </p:cNvSpPr>
          <p:nvPr>
            <p:ph type="title"/>
          </p:nvPr>
        </p:nvSpPr>
        <p:spPr/>
        <p:txBody>
          <a:bodyPr/>
          <a:lstStyle/>
          <a:p>
            <a:r>
              <a:rPr lang="en-US" altLang="en-US"/>
              <a:t>Java Executor Framework</a:t>
            </a:r>
          </a:p>
        </p:txBody>
      </p:sp>
      <p:sp>
        <p:nvSpPr>
          <p:cNvPr id="54274" name="Content Placeholder 2">
            <a:extLst>
              <a:ext uri="{FF2B5EF4-FFF2-40B4-BE49-F238E27FC236}">
                <a16:creationId xmlns:a16="http://schemas.microsoft.com/office/drawing/2014/main" id="{0D32A769-ACA8-4BB5-9FC7-1A36C936DB94}"/>
              </a:ext>
            </a:extLst>
          </p:cNvPr>
          <p:cNvSpPr>
            <a:spLocks noGrp="1"/>
          </p:cNvSpPr>
          <p:nvPr>
            <p:ph idx="1"/>
          </p:nvPr>
        </p:nvSpPr>
        <p:spPr/>
        <p:txBody>
          <a:bodyPr/>
          <a:lstStyle/>
          <a:p>
            <a:pPr algn="r" rtl="1"/>
            <a:r>
              <a:rPr lang="fa-IR" altLang="en-US" dirty="0">
                <a:cs typeface="B Nazanin" panose="00000400000000000000" pitchFamily="2" charset="-78"/>
              </a:rPr>
              <a:t>جاوا به جای ایجاد صریح رشته‌ها، اجازه می‌دهد تا در اطراف رابط </a:t>
            </a:r>
            <a:r>
              <a:rPr lang="en-US" altLang="en-US" dirty="0">
                <a:cs typeface="B Nazanin" panose="00000400000000000000" pitchFamily="2" charset="-78"/>
              </a:rPr>
              <a:t>Executor </a:t>
            </a:r>
            <a:r>
              <a:rPr lang="fa-IR" altLang="en-US" dirty="0">
                <a:cs typeface="B Nazanin" panose="00000400000000000000" pitchFamily="2" charset="-78"/>
              </a:rPr>
              <a:t>ایجاد رشته کند:</a:t>
            </a:r>
            <a:br>
              <a:rPr lang="en-US" altLang="en-US" dirty="0">
                <a:cs typeface="B Nazanin" panose="00000400000000000000" pitchFamily="2" charset="-78"/>
              </a:rPr>
            </a:br>
            <a:br>
              <a:rPr lang="en-US" altLang="en-US" dirty="0"/>
            </a:br>
            <a:br>
              <a:rPr lang="en-US" altLang="en-US" dirty="0"/>
            </a:br>
            <a:br>
              <a:rPr lang="en-US" altLang="en-US" dirty="0"/>
            </a:br>
            <a:br>
              <a:rPr lang="en-US" altLang="en-US" dirty="0"/>
            </a:br>
            <a:br>
              <a:rPr lang="en-US" altLang="en-US" dirty="0"/>
            </a:br>
            <a:endParaRPr lang="en-US" altLang="en-US" dirty="0"/>
          </a:p>
          <a:p>
            <a:pPr algn="r" rtl="1"/>
            <a:r>
              <a:rPr lang="fa-IR" altLang="en-US" dirty="0">
                <a:cs typeface="B Nazanin" panose="00000400000000000000" pitchFamily="2" charset="-78"/>
              </a:rPr>
              <a:t>این رابط به این شکل اجرا می‌شود. </a:t>
            </a:r>
            <a:br>
              <a:rPr lang="en-US" altLang="en-US" dirty="0"/>
            </a:br>
            <a:br>
              <a:rPr lang="en-US" altLang="en-US" dirty="0"/>
            </a:br>
            <a:endParaRPr lang="en-US" altLang="en-US" dirty="0"/>
          </a:p>
        </p:txBody>
      </p:sp>
      <p:pic>
        <p:nvPicPr>
          <p:cNvPr id="54275" name="Picture 3">
            <a:extLst>
              <a:ext uri="{FF2B5EF4-FFF2-40B4-BE49-F238E27FC236}">
                <a16:creationId xmlns:a16="http://schemas.microsoft.com/office/drawing/2014/main" id="{925F2420-3B38-4BBF-95DB-0D1FB6F5004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51063" y="1982788"/>
            <a:ext cx="42672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6" name="Picture 4">
            <a:extLst>
              <a:ext uri="{FF2B5EF4-FFF2-40B4-BE49-F238E27FC236}">
                <a16:creationId xmlns:a16="http://schemas.microsoft.com/office/drawing/2014/main" id="{83D93813-F376-44DC-802B-F865A1A1049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20913" y="4083050"/>
            <a:ext cx="36957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25587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9EA63-45C8-494F-AC50-21BF5AF09BD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691017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203D3746-8758-479C-93A3-DC90B12F640F}"/>
              </a:ext>
            </a:extLst>
          </p:cNvPr>
          <p:cNvSpPr>
            <a:spLocks noGrp="1" noChangeArrowheads="1"/>
          </p:cNvSpPr>
          <p:nvPr>
            <p:ph type="title"/>
          </p:nvPr>
        </p:nvSpPr>
        <p:spPr>
          <a:xfrm>
            <a:off x="457200" y="224522"/>
            <a:ext cx="8229600" cy="576262"/>
          </a:xfrm>
        </p:spPr>
        <p:txBody>
          <a:bodyPr/>
          <a:lstStyle/>
          <a:p>
            <a:pPr eaLnBrk="1" hangingPunct="1"/>
            <a:r>
              <a:rPr lang="en-US" altLang="en-US" dirty="0"/>
              <a:t>Outline</a:t>
            </a:r>
          </a:p>
        </p:txBody>
      </p:sp>
      <p:sp>
        <p:nvSpPr>
          <p:cNvPr id="7170" name="Rectangle 3">
            <a:extLst>
              <a:ext uri="{FF2B5EF4-FFF2-40B4-BE49-F238E27FC236}">
                <a16:creationId xmlns:a16="http://schemas.microsoft.com/office/drawing/2014/main" id="{BE2970C8-8537-47B0-BAC1-E14D29076865}"/>
              </a:ext>
            </a:extLst>
          </p:cNvPr>
          <p:cNvSpPr>
            <a:spLocks noGrp="1" noChangeArrowheads="1"/>
          </p:cNvSpPr>
          <p:nvPr>
            <p:ph type="body" idx="1"/>
          </p:nvPr>
        </p:nvSpPr>
        <p:spPr/>
        <p:txBody>
          <a:bodyPr/>
          <a:lstStyle/>
          <a:p>
            <a:pPr algn="r" rtl="1"/>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برنامه نویسی چند هسته ای</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(Multicore Programming) </a:t>
            </a:r>
            <a:endParaRPr lang="fa-IR"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endParaRPr>
          </a:p>
          <a:p>
            <a:pPr algn="r" rtl="1"/>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مدل های چند رشته ای</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(Multithreading Models) </a:t>
            </a:r>
            <a:endParaRPr lang="fa-IR"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endParaRPr>
          </a:p>
          <a:p>
            <a:pPr algn="r" rtl="1"/>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کتابخانه های ترد</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(Thread Libraries) </a:t>
            </a:r>
            <a:endParaRPr lang="fa-IR"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endParaRPr>
          </a:p>
          <a:p>
            <a:pPr algn="r" rtl="1"/>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رشته بندی ضمنی</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(Implicit Threading) </a:t>
            </a:r>
            <a:endParaRPr lang="fa-IR"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endParaRPr>
          </a:p>
          <a:p>
            <a:pPr algn="r" rtl="1"/>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مسائل مربوط به چند رشته ای</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(Threading Issues)</a:t>
            </a:r>
            <a:endParaRPr lang="fa-IR"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endParaRPr>
          </a:p>
          <a:p>
            <a:pPr algn="r" rtl="1"/>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نمونه های سیستم عامل</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(Operating System Examples)</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algn="r" rtl="1"/>
            <a:endParaRPr lang="en-US" altLang="en-US" sz="2400" dirty="0">
              <a:cs typeface="B Nazanin" panose="00000400000000000000" pitchFamily="2" charset="-78"/>
            </a:endParaRPr>
          </a:p>
          <a:p>
            <a:pPr algn="r" rtl="1">
              <a:buFont typeface="Monotype Sorts" pitchFamily="-84" charset="2"/>
              <a:buNone/>
            </a:pPr>
            <a:endParaRPr lang="en-US" altLang="en-US" sz="2400" dirty="0">
              <a:cs typeface="B Nazanin" panose="00000400000000000000" pitchFamily="2" charset="-7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13BB46A0-1D14-4FC6-A460-C90F6E2D37CA}"/>
              </a:ext>
            </a:extLst>
          </p:cNvPr>
          <p:cNvSpPr>
            <a:spLocks noGrp="1"/>
          </p:cNvSpPr>
          <p:nvPr>
            <p:ph type="title"/>
          </p:nvPr>
        </p:nvSpPr>
        <p:spPr/>
        <p:txBody>
          <a:bodyPr/>
          <a:lstStyle/>
          <a:p>
            <a:r>
              <a:rPr lang="en-US" altLang="en-US"/>
              <a:t>Java Executor Framework</a:t>
            </a:r>
          </a:p>
        </p:txBody>
      </p:sp>
      <p:sp>
        <p:nvSpPr>
          <p:cNvPr id="54274" name="Content Placeholder 2">
            <a:extLst>
              <a:ext uri="{FF2B5EF4-FFF2-40B4-BE49-F238E27FC236}">
                <a16:creationId xmlns:a16="http://schemas.microsoft.com/office/drawing/2014/main" id="{0D32A769-ACA8-4BB5-9FC7-1A36C936DB94}"/>
              </a:ext>
            </a:extLst>
          </p:cNvPr>
          <p:cNvSpPr>
            <a:spLocks noGrp="1"/>
          </p:cNvSpPr>
          <p:nvPr>
            <p:ph idx="1"/>
          </p:nvPr>
        </p:nvSpPr>
        <p:spPr/>
        <p:txBody>
          <a:bodyPr/>
          <a:lstStyle/>
          <a:p>
            <a:r>
              <a:rPr lang="en-US" altLang="en-US" dirty="0"/>
              <a:t>Rather than explicitly creating threads, Java also allows thread creation around the Executor interface:</a:t>
            </a:r>
            <a:br>
              <a:rPr lang="en-US" altLang="en-US" dirty="0"/>
            </a:br>
            <a:br>
              <a:rPr lang="en-US" altLang="en-US" dirty="0"/>
            </a:br>
            <a:br>
              <a:rPr lang="en-US" altLang="en-US" dirty="0"/>
            </a:br>
            <a:br>
              <a:rPr lang="en-US" altLang="en-US" dirty="0"/>
            </a:br>
            <a:br>
              <a:rPr lang="en-US" altLang="en-US" dirty="0"/>
            </a:br>
            <a:br>
              <a:rPr lang="en-US" altLang="en-US" dirty="0"/>
            </a:br>
            <a:endParaRPr lang="en-US" altLang="en-US" dirty="0"/>
          </a:p>
          <a:p>
            <a:r>
              <a:rPr lang="en-US" altLang="en-US" dirty="0"/>
              <a:t>The Executor is used as follows:</a:t>
            </a:r>
            <a:br>
              <a:rPr lang="en-US" altLang="en-US" dirty="0"/>
            </a:br>
            <a:br>
              <a:rPr lang="en-US" altLang="en-US" dirty="0"/>
            </a:br>
            <a:endParaRPr lang="en-US" altLang="en-US" dirty="0"/>
          </a:p>
        </p:txBody>
      </p:sp>
      <p:pic>
        <p:nvPicPr>
          <p:cNvPr id="54275" name="Picture 3">
            <a:extLst>
              <a:ext uri="{FF2B5EF4-FFF2-40B4-BE49-F238E27FC236}">
                <a16:creationId xmlns:a16="http://schemas.microsoft.com/office/drawing/2014/main" id="{925F2420-3B38-4BBF-95DB-0D1FB6F5004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51063" y="1982788"/>
            <a:ext cx="42672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6" name="Picture 4">
            <a:extLst>
              <a:ext uri="{FF2B5EF4-FFF2-40B4-BE49-F238E27FC236}">
                <a16:creationId xmlns:a16="http://schemas.microsoft.com/office/drawing/2014/main" id="{83D93813-F376-44DC-802B-F865A1A1049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20913" y="4083050"/>
            <a:ext cx="36957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a:extLst>
              <a:ext uri="{FF2B5EF4-FFF2-40B4-BE49-F238E27FC236}">
                <a16:creationId xmlns:a16="http://schemas.microsoft.com/office/drawing/2014/main" id="{59A55039-19E6-4761-9A88-54FE62723DE7}"/>
              </a:ext>
            </a:extLst>
          </p:cNvPr>
          <p:cNvSpPr>
            <a:spLocks noGrp="1"/>
          </p:cNvSpPr>
          <p:nvPr>
            <p:ph type="title"/>
          </p:nvPr>
        </p:nvSpPr>
        <p:spPr/>
        <p:txBody>
          <a:bodyPr/>
          <a:lstStyle/>
          <a:p>
            <a:r>
              <a:rPr lang="en-US" altLang="en-US"/>
              <a:t>Java Executor Framework</a:t>
            </a:r>
          </a:p>
        </p:txBody>
      </p:sp>
      <p:pic>
        <p:nvPicPr>
          <p:cNvPr id="55298" name="Picture 4">
            <a:extLst>
              <a:ext uri="{FF2B5EF4-FFF2-40B4-BE49-F238E27FC236}">
                <a16:creationId xmlns:a16="http://schemas.microsoft.com/office/drawing/2014/main" id="{FA43B0FA-FE5E-400F-8A43-708B3CC2939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06600" y="1389063"/>
            <a:ext cx="6019800" cy="443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a:extLst>
              <a:ext uri="{FF2B5EF4-FFF2-40B4-BE49-F238E27FC236}">
                <a16:creationId xmlns:a16="http://schemas.microsoft.com/office/drawing/2014/main" id="{D3D9F2F0-9A6E-4213-BD42-4A873B70517D}"/>
              </a:ext>
            </a:extLst>
          </p:cNvPr>
          <p:cNvSpPr>
            <a:spLocks noGrp="1"/>
          </p:cNvSpPr>
          <p:nvPr>
            <p:ph type="title"/>
          </p:nvPr>
        </p:nvSpPr>
        <p:spPr/>
        <p:txBody>
          <a:bodyPr/>
          <a:lstStyle/>
          <a:p>
            <a:r>
              <a:rPr lang="en-US" altLang="en-US" dirty="0"/>
              <a:t>Java Executor Framework (Cont.)</a:t>
            </a:r>
          </a:p>
        </p:txBody>
      </p:sp>
      <p:pic>
        <p:nvPicPr>
          <p:cNvPr id="56322" name="Picture 2">
            <a:extLst>
              <a:ext uri="{FF2B5EF4-FFF2-40B4-BE49-F238E27FC236}">
                <a16:creationId xmlns:a16="http://schemas.microsoft.com/office/drawing/2014/main" id="{60CA2FFB-E1A5-46F6-B0CB-5515AE97949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4700" y="1778000"/>
            <a:ext cx="7581900" cy="328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F9E55120-F5D0-46C2-82BE-CA6606138A0F}"/>
              </a:ext>
            </a:extLst>
          </p:cNvPr>
          <p:cNvSpPr>
            <a:spLocks noGrp="1" noChangeArrowheads="1"/>
          </p:cNvSpPr>
          <p:nvPr>
            <p:ph type="title"/>
          </p:nvPr>
        </p:nvSpPr>
        <p:spPr>
          <a:xfrm>
            <a:off x="457200" y="219499"/>
            <a:ext cx="8229600" cy="576262"/>
          </a:xfrm>
        </p:spPr>
        <p:txBody>
          <a:bodyPr/>
          <a:lstStyle/>
          <a:p>
            <a:pPr eaLnBrk="1" hangingPunct="1"/>
            <a:r>
              <a:rPr lang="en-US" altLang="en-US" dirty="0"/>
              <a:t>Implicit Threading</a:t>
            </a:r>
          </a:p>
        </p:txBody>
      </p:sp>
      <p:sp>
        <p:nvSpPr>
          <p:cNvPr id="57346" name="Rectangle 3">
            <a:extLst>
              <a:ext uri="{FF2B5EF4-FFF2-40B4-BE49-F238E27FC236}">
                <a16:creationId xmlns:a16="http://schemas.microsoft.com/office/drawing/2014/main" id="{FC74C183-73E7-433E-B44B-AE297348A816}"/>
              </a:ext>
            </a:extLst>
          </p:cNvPr>
          <p:cNvSpPr>
            <a:spLocks noGrp="1" noChangeArrowheads="1"/>
          </p:cNvSpPr>
          <p:nvPr>
            <p:ph type="body" idx="1"/>
          </p:nvPr>
        </p:nvSpPr>
        <p:spPr>
          <a:xfrm>
            <a:off x="806449" y="1233488"/>
            <a:ext cx="7684407" cy="4478337"/>
          </a:xfrm>
        </p:spPr>
        <p:txBody>
          <a:body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با افزایش تعداد تردها، از محبوبیت بیشتری برخوردار می شود، درستی برنامه با تردهای صریح</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(Explicit Threads)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دشوارتر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ایجاد و مدیریت تردها توسط کامپایلرها و کتابخانه های زمان اجرا به جای برنامه نویسان انجام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پنج روش بررسی شده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Thread Pools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استخر ترد</a:t>
            </a:r>
            <a:endPar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Fork-Join</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OpenMP</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Grand Central Dispatch</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Intel Threading Building Blocks</a:t>
            </a:r>
            <a:endParaRPr lang="en-US"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407548F8-7BBB-488A-9C64-FEFB3E119578}"/>
              </a:ext>
            </a:extLst>
          </p:cNvPr>
          <p:cNvSpPr>
            <a:spLocks noGrp="1" noChangeArrowheads="1"/>
          </p:cNvSpPr>
          <p:nvPr>
            <p:ph type="title"/>
          </p:nvPr>
        </p:nvSpPr>
        <p:spPr>
          <a:xfrm>
            <a:off x="457200" y="216130"/>
            <a:ext cx="8229600" cy="576262"/>
          </a:xfrm>
        </p:spPr>
        <p:txBody>
          <a:bodyPr/>
          <a:lstStyle/>
          <a:p>
            <a:pPr eaLnBrk="1" hangingPunct="1"/>
            <a:r>
              <a:rPr lang="en-US" altLang="en-US" dirty="0"/>
              <a:t>Thread Pools</a:t>
            </a:r>
          </a:p>
        </p:txBody>
      </p:sp>
      <p:sp>
        <p:nvSpPr>
          <p:cNvPr id="59394" name="Rectangle 3">
            <a:extLst>
              <a:ext uri="{FF2B5EF4-FFF2-40B4-BE49-F238E27FC236}">
                <a16:creationId xmlns:a16="http://schemas.microsoft.com/office/drawing/2014/main" id="{1DAB4466-FF5C-42A6-98D5-F594A5A1782B}"/>
              </a:ext>
            </a:extLst>
          </p:cNvPr>
          <p:cNvSpPr>
            <a:spLocks noGrp="1" noChangeArrowheads="1"/>
          </p:cNvSpPr>
          <p:nvPr>
            <p:ph type="body" idx="1"/>
          </p:nvPr>
        </p:nvSpPr>
        <p:spPr>
          <a:xfrm>
            <a:off x="869949" y="1081088"/>
            <a:ext cx="7686221" cy="4478337"/>
          </a:xfrm>
        </p:spPr>
        <p:txBody>
          <a:body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تعدادی ترد در یک استخر ایجاد کنید که در آنجا منتظر کار هستند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مزایا</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سرویس دهی به یک درخواست با یک ترد موجود معمولاً کمی سریعتر از ایجاد یک ترد جدید است</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 برنامه (های) کاربردی اجازه می دهد تا تعداد تردها را به اندازه استخر محدود کند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0"/>
              </a:spcAft>
              <a:buFont typeface="Wingdings" panose="05000000000000000000" pitchFamily="2" charset="2"/>
              <a:buChar char=""/>
              <a:tabLst>
                <a:tab pos="13716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جدا کردن وظیفه ای که باید انجام شود از مکانیک ایجاد وظیفه، استراتژی های مختلفی را برای اجرای وظیفه امکان پذیر می کند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0"/>
              </a:spcAft>
              <a:buFont typeface="Wingdings" panose="05000000000000000000" pitchFamily="2" charset="2"/>
              <a:buChar char=""/>
              <a:tabLst>
                <a:tab pos="18288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 عنوان مثال، وظایف می توانند به صورت دوره ای برای اجرا برنامه ریزی شوند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API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ویندوز از استخرهای ترد پشتیبانی می کند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9395" name="Picture 1" descr="Screen Shot 2012-12-04 at 9.17.42 PM.png">
            <a:extLst>
              <a:ext uri="{FF2B5EF4-FFF2-40B4-BE49-F238E27FC236}">
                <a16:creationId xmlns:a16="http://schemas.microsoft.com/office/drawing/2014/main" id="{D64E1B78-20BD-4FED-BCFF-952D9F2161A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5013" y="5064918"/>
            <a:ext cx="6438900" cy="142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a:extLst>
              <a:ext uri="{FF2B5EF4-FFF2-40B4-BE49-F238E27FC236}">
                <a16:creationId xmlns:a16="http://schemas.microsoft.com/office/drawing/2014/main" id="{A2B30332-8F67-4C2C-9E06-797B76E5E283}"/>
              </a:ext>
            </a:extLst>
          </p:cNvPr>
          <p:cNvSpPr>
            <a:spLocks noGrp="1"/>
          </p:cNvSpPr>
          <p:nvPr>
            <p:ph type="title"/>
          </p:nvPr>
        </p:nvSpPr>
        <p:spPr/>
        <p:txBody>
          <a:bodyPr/>
          <a:lstStyle/>
          <a:p>
            <a:r>
              <a:rPr lang="en-US" altLang="en-US"/>
              <a:t>Java Thread Pools</a:t>
            </a:r>
          </a:p>
        </p:txBody>
      </p:sp>
      <p:sp>
        <p:nvSpPr>
          <p:cNvPr id="61442" name="Content Placeholder 2">
            <a:extLst>
              <a:ext uri="{FF2B5EF4-FFF2-40B4-BE49-F238E27FC236}">
                <a16:creationId xmlns:a16="http://schemas.microsoft.com/office/drawing/2014/main" id="{0F2BF71E-EE06-4CCF-82F8-A416029CCF08}"/>
              </a:ext>
            </a:extLst>
          </p:cNvPr>
          <p:cNvSpPr>
            <a:spLocks noGrp="1"/>
          </p:cNvSpPr>
          <p:nvPr>
            <p:ph idx="1"/>
          </p:nvPr>
        </p:nvSpPr>
        <p:spPr/>
        <p:txBody>
          <a:bodyPr/>
          <a:lstStyle/>
          <a:p>
            <a:r>
              <a:rPr lang="en-US" altLang="en-US" dirty="0"/>
              <a:t>Three factory methods for creating thread pools in Executors class:</a:t>
            </a:r>
          </a:p>
        </p:txBody>
      </p:sp>
      <p:pic>
        <p:nvPicPr>
          <p:cNvPr id="61443" name="Picture 3">
            <a:extLst>
              <a:ext uri="{FF2B5EF4-FFF2-40B4-BE49-F238E27FC236}">
                <a16:creationId xmlns:a16="http://schemas.microsoft.com/office/drawing/2014/main" id="{1E44F790-96C5-4253-A283-43ACB4803D7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2050" y="1636713"/>
            <a:ext cx="6680200"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a:extLst>
              <a:ext uri="{FF2B5EF4-FFF2-40B4-BE49-F238E27FC236}">
                <a16:creationId xmlns:a16="http://schemas.microsoft.com/office/drawing/2014/main" id="{37716076-2C27-44DA-8C53-7D021F9C0434}"/>
              </a:ext>
            </a:extLst>
          </p:cNvPr>
          <p:cNvSpPr>
            <a:spLocks noGrp="1"/>
          </p:cNvSpPr>
          <p:nvPr>
            <p:ph type="title"/>
          </p:nvPr>
        </p:nvSpPr>
        <p:spPr/>
        <p:txBody>
          <a:bodyPr/>
          <a:lstStyle/>
          <a:p>
            <a:r>
              <a:rPr lang="en-US" altLang="en-US" dirty="0"/>
              <a:t>Java Thread Pools (Cont.)</a:t>
            </a:r>
          </a:p>
        </p:txBody>
      </p:sp>
      <p:pic>
        <p:nvPicPr>
          <p:cNvPr id="62466" name="Content Placeholder 3">
            <a:extLst>
              <a:ext uri="{FF2B5EF4-FFF2-40B4-BE49-F238E27FC236}">
                <a16:creationId xmlns:a16="http://schemas.microsoft.com/office/drawing/2014/main" id="{D3341B41-7DD8-4DC3-BD1A-010A1A3723E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206500" y="1311275"/>
            <a:ext cx="7010400" cy="4254500"/>
          </a:xfr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a:extLst>
              <a:ext uri="{FF2B5EF4-FFF2-40B4-BE49-F238E27FC236}">
                <a16:creationId xmlns:a16="http://schemas.microsoft.com/office/drawing/2014/main" id="{96B7209D-1875-45AD-B783-C40EB738F2C7}"/>
              </a:ext>
            </a:extLst>
          </p:cNvPr>
          <p:cNvSpPr>
            <a:spLocks noGrp="1"/>
          </p:cNvSpPr>
          <p:nvPr>
            <p:ph type="title"/>
          </p:nvPr>
        </p:nvSpPr>
        <p:spPr/>
        <p:txBody>
          <a:bodyPr/>
          <a:lstStyle/>
          <a:p>
            <a:r>
              <a:rPr lang="en-US" altLang="en-US" dirty="0"/>
              <a:t>Fork-Join Parallelism</a:t>
            </a:r>
          </a:p>
        </p:txBody>
      </p:sp>
      <p:sp>
        <p:nvSpPr>
          <p:cNvPr id="63490" name="Content Placeholder 2">
            <a:extLst>
              <a:ext uri="{FF2B5EF4-FFF2-40B4-BE49-F238E27FC236}">
                <a16:creationId xmlns:a16="http://schemas.microsoft.com/office/drawing/2014/main" id="{BD5D55A5-3CD4-45C3-AEDE-1B3CAE796BA9}"/>
              </a:ext>
            </a:extLst>
          </p:cNvPr>
          <p:cNvSpPr>
            <a:spLocks noGrp="1"/>
          </p:cNvSpPr>
          <p:nvPr>
            <p:ph idx="1"/>
          </p:nvPr>
        </p:nvSpPr>
        <p:spPr/>
        <p:txBody>
          <a:bodyPr/>
          <a:lstStyle/>
          <a:p>
            <a:r>
              <a:rPr lang="en-US" altLang="en-US"/>
              <a:t>Multiple threads (tasks) are </a:t>
            </a:r>
            <a:r>
              <a:rPr lang="en-US" altLang="en-US" b="1"/>
              <a:t>forked</a:t>
            </a:r>
            <a:r>
              <a:rPr lang="en-US" altLang="en-US"/>
              <a:t>, and then </a:t>
            </a:r>
            <a:r>
              <a:rPr lang="en-US" altLang="en-US" b="1"/>
              <a:t>joined</a:t>
            </a:r>
            <a:r>
              <a:rPr lang="en-US" altLang="en-US"/>
              <a:t>.</a:t>
            </a:r>
          </a:p>
        </p:txBody>
      </p:sp>
      <p:pic>
        <p:nvPicPr>
          <p:cNvPr id="63491" name="Picture 1">
            <a:extLst>
              <a:ext uri="{FF2B5EF4-FFF2-40B4-BE49-F238E27FC236}">
                <a16:creationId xmlns:a16="http://schemas.microsoft.com/office/drawing/2014/main" id="{D71E8547-BE08-417E-B714-75D03F5D5A9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7538" y="2838450"/>
            <a:ext cx="8351837"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a:extLst>
              <a:ext uri="{FF2B5EF4-FFF2-40B4-BE49-F238E27FC236}">
                <a16:creationId xmlns:a16="http://schemas.microsoft.com/office/drawing/2014/main" id="{E70855C1-DCE3-42CB-A4C8-7B9584062B23}"/>
              </a:ext>
            </a:extLst>
          </p:cNvPr>
          <p:cNvSpPr>
            <a:spLocks noGrp="1"/>
          </p:cNvSpPr>
          <p:nvPr>
            <p:ph type="title"/>
          </p:nvPr>
        </p:nvSpPr>
        <p:spPr/>
        <p:txBody>
          <a:bodyPr/>
          <a:lstStyle/>
          <a:p>
            <a:r>
              <a:rPr lang="en-US" altLang="en-US"/>
              <a:t>Fork-Join Parallelism</a:t>
            </a:r>
          </a:p>
        </p:txBody>
      </p:sp>
      <p:sp>
        <p:nvSpPr>
          <p:cNvPr id="64514" name="Content Placeholder 2">
            <a:extLst>
              <a:ext uri="{FF2B5EF4-FFF2-40B4-BE49-F238E27FC236}">
                <a16:creationId xmlns:a16="http://schemas.microsoft.com/office/drawing/2014/main" id="{D8025F3E-39A7-4B92-9FF0-6B73CEC417B3}"/>
              </a:ext>
            </a:extLst>
          </p:cNvPr>
          <p:cNvSpPr>
            <a:spLocks noGrp="1"/>
          </p:cNvSpPr>
          <p:nvPr>
            <p:ph idx="1"/>
          </p:nvPr>
        </p:nvSpPr>
        <p:spPr/>
        <p:txBody>
          <a:bodyPr/>
          <a:lstStyle/>
          <a:p>
            <a:r>
              <a:rPr lang="en-US" altLang="en-US"/>
              <a:t>General algorithm for fork-join strategy:</a:t>
            </a:r>
          </a:p>
        </p:txBody>
      </p:sp>
      <p:pic>
        <p:nvPicPr>
          <p:cNvPr id="64515" name="Picture 3">
            <a:extLst>
              <a:ext uri="{FF2B5EF4-FFF2-40B4-BE49-F238E27FC236}">
                <a16:creationId xmlns:a16="http://schemas.microsoft.com/office/drawing/2014/main" id="{18A3EBE2-4330-4DB9-A558-3710736C4FB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057400"/>
            <a:ext cx="5778500" cy="273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a:extLst>
              <a:ext uri="{FF2B5EF4-FFF2-40B4-BE49-F238E27FC236}">
                <a16:creationId xmlns:a16="http://schemas.microsoft.com/office/drawing/2014/main" id="{A60B8B1B-D780-4852-8E0D-49911E90BFB3}"/>
              </a:ext>
            </a:extLst>
          </p:cNvPr>
          <p:cNvSpPr>
            <a:spLocks noGrp="1"/>
          </p:cNvSpPr>
          <p:nvPr>
            <p:ph type="title"/>
          </p:nvPr>
        </p:nvSpPr>
        <p:spPr/>
        <p:txBody>
          <a:bodyPr/>
          <a:lstStyle/>
          <a:p>
            <a:r>
              <a:rPr lang="en-US" altLang="en-US"/>
              <a:t>Fork-Join Parallelism</a:t>
            </a:r>
          </a:p>
        </p:txBody>
      </p:sp>
      <p:pic>
        <p:nvPicPr>
          <p:cNvPr id="65538" name="Picture 1">
            <a:extLst>
              <a:ext uri="{FF2B5EF4-FFF2-40B4-BE49-F238E27FC236}">
                <a16:creationId xmlns:a16="http://schemas.microsoft.com/office/drawing/2014/main" id="{B3C03BAD-DAA6-436B-95DB-DD28333BD6C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78075" y="1482725"/>
            <a:ext cx="4202113" cy="422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a:extLst>
              <a:ext uri="{FF2B5EF4-FFF2-40B4-BE49-F238E27FC236}">
                <a16:creationId xmlns:a16="http://schemas.microsoft.com/office/drawing/2014/main" id="{F4FAEF8D-141E-4014-81C2-5AD32F559235}"/>
              </a:ext>
            </a:extLst>
          </p:cNvPr>
          <p:cNvSpPr>
            <a:spLocks noGrp="1"/>
          </p:cNvSpPr>
          <p:nvPr>
            <p:ph type="title"/>
          </p:nvPr>
        </p:nvSpPr>
        <p:spPr/>
        <p:txBody>
          <a:bodyPr/>
          <a:lstStyle/>
          <a:p>
            <a:pPr eaLnBrk="1" hangingPunct="1"/>
            <a:r>
              <a:rPr lang="en-US" altLang="en-US" dirty="0"/>
              <a:t>Objectives</a:t>
            </a:r>
          </a:p>
        </p:txBody>
      </p:sp>
      <p:sp>
        <p:nvSpPr>
          <p:cNvPr id="9218" name="Content Placeholder 2">
            <a:extLst>
              <a:ext uri="{FF2B5EF4-FFF2-40B4-BE49-F238E27FC236}">
                <a16:creationId xmlns:a16="http://schemas.microsoft.com/office/drawing/2014/main" id="{69649437-64F3-4573-8F48-4963AC548C97}"/>
              </a:ext>
            </a:extLst>
          </p:cNvPr>
          <p:cNvSpPr>
            <a:spLocks noGrp="1"/>
          </p:cNvSpPr>
          <p:nvPr>
            <p:ph idx="1"/>
          </p:nvPr>
        </p:nvSpPr>
        <p:spPr>
          <a:xfrm>
            <a:off x="292100" y="1233488"/>
            <a:ext cx="8547100" cy="5390659"/>
          </a:xfrm>
        </p:spPr>
        <p:txBody>
          <a:bodyPr/>
          <a:lstStyle/>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اجزای اصلی یک ترد را شناسایی کنید و تردها را با فرایندها مقایسه نمایید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توضیح دهید که طراحی برنامه های چند رشته ای چه مزایا و چالش هایی به همراه دارد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رویکردهای مختلف برای رشته بندی ضمنی از جمله</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thread pool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ها، </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fork-join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Grand Central Dispatch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را شرح دهید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نحوه نمایش تردها در سیستم عامل های ویندوز و لینوکس را توضیح دهید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با استفاده از</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API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های رشته بندی</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en-US" sz="2800" dirty="0" err="1">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Pthreads</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جاوا و ویندوز، نحوه طراحی برنامه های چند رشته ای را شرح دهید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a:extLst>
              <a:ext uri="{FF2B5EF4-FFF2-40B4-BE49-F238E27FC236}">
                <a16:creationId xmlns:a16="http://schemas.microsoft.com/office/drawing/2014/main" id="{43D13F5A-2734-49DF-BFE4-5DB6E05449A6}"/>
              </a:ext>
            </a:extLst>
          </p:cNvPr>
          <p:cNvSpPr>
            <a:spLocks noGrp="1"/>
          </p:cNvSpPr>
          <p:nvPr>
            <p:ph type="title"/>
          </p:nvPr>
        </p:nvSpPr>
        <p:spPr/>
        <p:txBody>
          <a:bodyPr/>
          <a:lstStyle/>
          <a:p>
            <a:r>
              <a:rPr lang="en-US" altLang="en-US"/>
              <a:t>Fork-Join Parallelism in Java</a:t>
            </a:r>
          </a:p>
        </p:txBody>
      </p:sp>
      <p:pic>
        <p:nvPicPr>
          <p:cNvPr id="66562" name="Picture 2">
            <a:extLst>
              <a:ext uri="{FF2B5EF4-FFF2-40B4-BE49-F238E27FC236}">
                <a16:creationId xmlns:a16="http://schemas.microsoft.com/office/drawing/2014/main" id="{6CF0E748-8FC9-47F3-864F-F2C39472AFD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25663" y="2084388"/>
            <a:ext cx="5537200"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a:extLst>
              <a:ext uri="{FF2B5EF4-FFF2-40B4-BE49-F238E27FC236}">
                <a16:creationId xmlns:a16="http://schemas.microsoft.com/office/drawing/2014/main" id="{E7EBC813-24D9-4251-A424-D543DF4ACB82}"/>
              </a:ext>
            </a:extLst>
          </p:cNvPr>
          <p:cNvSpPr>
            <a:spLocks noGrp="1"/>
          </p:cNvSpPr>
          <p:nvPr>
            <p:ph type="title"/>
          </p:nvPr>
        </p:nvSpPr>
        <p:spPr/>
        <p:txBody>
          <a:bodyPr/>
          <a:lstStyle/>
          <a:p>
            <a:r>
              <a:rPr lang="en-US" altLang="en-US" dirty="0"/>
              <a:t>Fork-Join Parallelism in Java</a:t>
            </a:r>
          </a:p>
        </p:txBody>
      </p:sp>
      <p:pic>
        <p:nvPicPr>
          <p:cNvPr id="67586" name="Picture 2">
            <a:extLst>
              <a:ext uri="{FF2B5EF4-FFF2-40B4-BE49-F238E27FC236}">
                <a16:creationId xmlns:a16="http://schemas.microsoft.com/office/drawing/2014/main" id="{208F6E35-E9F8-4881-9CC9-CD085B4BF7C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96542" y="906105"/>
            <a:ext cx="4806691" cy="5718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a:extLst>
              <a:ext uri="{FF2B5EF4-FFF2-40B4-BE49-F238E27FC236}">
                <a16:creationId xmlns:a16="http://schemas.microsoft.com/office/drawing/2014/main" id="{6D90200C-7483-4971-837A-517771B6E313}"/>
              </a:ext>
            </a:extLst>
          </p:cNvPr>
          <p:cNvSpPr>
            <a:spLocks noGrp="1"/>
          </p:cNvSpPr>
          <p:nvPr>
            <p:ph type="title"/>
          </p:nvPr>
        </p:nvSpPr>
        <p:spPr/>
        <p:txBody>
          <a:bodyPr/>
          <a:lstStyle/>
          <a:p>
            <a:r>
              <a:rPr lang="en-US" altLang="en-US"/>
              <a:t>Fork-Join Parallelism in Java</a:t>
            </a:r>
          </a:p>
        </p:txBody>
      </p:sp>
      <p:sp>
        <p:nvSpPr>
          <p:cNvPr id="68610" name="Content Placeholder 2">
            <a:extLst>
              <a:ext uri="{FF2B5EF4-FFF2-40B4-BE49-F238E27FC236}">
                <a16:creationId xmlns:a16="http://schemas.microsoft.com/office/drawing/2014/main" id="{4C19F5FD-397F-47D2-8792-EE6E18E2B803}"/>
              </a:ext>
            </a:extLst>
          </p:cNvPr>
          <p:cNvSpPr>
            <a:spLocks noGrp="1"/>
          </p:cNvSpPr>
          <p:nvPr>
            <p:ph idx="1"/>
          </p:nvPr>
        </p:nvSpPr>
        <p:spPr>
          <a:xfrm>
            <a:off x="806450" y="1233488"/>
            <a:ext cx="7712399" cy="1857375"/>
          </a:xfrm>
        </p:spPr>
        <p:txBody>
          <a:bodyPr/>
          <a:lstStyle/>
          <a:p>
            <a:r>
              <a:rPr lang="en-US" altLang="en-US" dirty="0"/>
              <a:t>The </a:t>
            </a:r>
            <a:r>
              <a:rPr lang="en-US" altLang="en-US" b="1" dirty="0" err="1">
                <a:latin typeface="Courier New" panose="02070309020205020404" pitchFamily="49" charset="0"/>
              </a:rPr>
              <a:t>ForkJoinTask</a:t>
            </a:r>
            <a:r>
              <a:rPr lang="en-US" altLang="en-US" dirty="0"/>
              <a:t> is an abstract base class</a:t>
            </a:r>
          </a:p>
          <a:p>
            <a:r>
              <a:rPr lang="en-US" altLang="en-US" b="1" dirty="0" err="1">
                <a:latin typeface="Courier New" panose="02070309020205020404" pitchFamily="49" charset="0"/>
              </a:rPr>
              <a:t>RecursiveTask</a:t>
            </a:r>
            <a:r>
              <a:rPr lang="en-US" altLang="en-US" dirty="0"/>
              <a:t> and </a:t>
            </a:r>
            <a:r>
              <a:rPr lang="en-US" altLang="en-US" b="1" dirty="0" err="1">
                <a:latin typeface="Courier New" panose="02070309020205020404" pitchFamily="49" charset="0"/>
              </a:rPr>
              <a:t>RecursiveAction</a:t>
            </a:r>
            <a:r>
              <a:rPr lang="en-US" altLang="en-US" dirty="0"/>
              <a:t> classes extend </a:t>
            </a:r>
            <a:r>
              <a:rPr lang="en-US" altLang="en-US" b="1" dirty="0" err="1">
                <a:latin typeface="Courier New" panose="02070309020205020404" pitchFamily="49" charset="0"/>
              </a:rPr>
              <a:t>ForkJoinTask</a:t>
            </a:r>
            <a:endParaRPr lang="en-US" altLang="en-US" b="1" dirty="0">
              <a:latin typeface="Courier New" panose="02070309020205020404" pitchFamily="49" charset="0"/>
            </a:endParaRPr>
          </a:p>
          <a:p>
            <a:r>
              <a:rPr lang="en-US" altLang="en-US" b="1" dirty="0" err="1">
                <a:latin typeface="Courier New" panose="02070309020205020404" pitchFamily="49" charset="0"/>
              </a:rPr>
              <a:t>RecursiveTask</a:t>
            </a:r>
            <a:r>
              <a:rPr lang="en-US" altLang="en-US" dirty="0"/>
              <a:t> returns a result (via the return value from the </a:t>
            </a:r>
            <a:r>
              <a:rPr lang="en-US" altLang="en-US" b="1" dirty="0">
                <a:latin typeface="Courier New" panose="02070309020205020404" pitchFamily="49" charset="0"/>
              </a:rPr>
              <a:t>compute() </a:t>
            </a:r>
            <a:r>
              <a:rPr lang="en-US" altLang="en-US" dirty="0"/>
              <a:t>method) </a:t>
            </a:r>
          </a:p>
          <a:p>
            <a:r>
              <a:rPr lang="en-US" altLang="en-US" b="1" dirty="0" err="1">
                <a:latin typeface="Courier New" panose="02070309020205020404" pitchFamily="49" charset="0"/>
              </a:rPr>
              <a:t>RecursiveAction</a:t>
            </a:r>
            <a:r>
              <a:rPr lang="en-US" altLang="en-US" dirty="0"/>
              <a:t> does not return a result</a:t>
            </a:r>
            <a:endParaRPr lang="en-US" altLang="en-US" b="1" dirty="0">
              <a:latin typeface="Courier New" panose="02070309020205020404" pitchFamily="49" charset="0"/>
            </a:endParaRPr>
          </a:p>
          <a:p>
            <a:endParaRPr lang="en-US" altLang="en-US" b="1" dirty="0">
              <a:latin typeface="Courier New" panose="02070309020205020404" pitchFamily="49" charset="0"/>
            </a:endParaRPr>
          </a:p>
        </p:txBody>
      </p:sp>
      <p:pic>
        <p:nvPicPr>
          <p:cNvPr id="68611" name="Picture 1">
            <a:extLst>
              <a:ext uri="{FF2B5EF4-FFF2-40B4-BE49-F238E27FC236}">
                <a16:creationId xmlns:a16="http://schemas.microsoft.com/office/drawing/2014/main" id="{16F28A26-C981-42C8-8117-EA6AF2BD5D0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03037" y="3514236"/>
            <a:ext cx="4959350"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3" name="Picture 1">
            <a:extLst>
              <a:ext uri="{FF2B5EF4-FFF2-40B4-BE49-F238E27FC236}">
                <a16:creationId xmlns:a16="http://schemas.microsoft.com/office/drawing/2014/main" id="{C3014C15-8D5D-4EBD-B07F-81007A227B9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5831" y="3879850"/>
            <a:ext cx="3948113"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1" name="Rectangle 2">
            <a:extLst>
              <a:ext uri="{FF2B5EF4-FFF2-40B4-BE49-F238E27FC236}">
                <a16:creationId xmlns:a16="http://schemas.microsoft.com/office/drawing/2014/main" id="{5A4A892A-809A-4516-AB08-9E20E9A5771C}"/>
              </a:ext>
            </a:extLst>
          </p:cNvPr>
          <p:cNvSpPr>
            <a:spLocks noGrp="1" noChangeArrowheads="1"/>
          </p:cNvSpPr>
          <p:nvPr>
            <p:ph type="title"/>
          </p:nvPr>
        </p:nvSpPr>
        <p:spPr>
          <a:xfrm>
            <a:off x="1081088" y="226237"/>
            <a:ext cx="7605712" cy="576262"/>
          </a:xfrm>
        </p:spPr>
        <p:txBody>
          <a:bodyPr/>
          <a:lstStyle/>
          <a:p>
            <a:pPr eaLnBrk="1" hangingPunct="1"/>
            <a:r>
              <a:rPr lang="en-US" altLang="en-US" dirty="0"/>
              <a:t>Thread Cancellation</a:t>
            </a:r>
          </a:p>
        </p:txBody>
      </p:sp>
      <p:sp>
        <p:nvSpPr>
          <p:cNvPr id="87042" name="Rectangle 3">
            <a:extLst>
              <a:ext uri="{FF2B5EF4-FFF2-40B4-BE49-F238E27FC236}">
                <a16:creationId xmlns:a16="http://schemas.microsoft.com/office/drawing/2014/main" id="{E0ACA4C6-47F5-415C-B47D-5700AEF12E9D}"/>
              </a:ext>
            </a:extLst>
          </p:cNvPr>
          <p:cNvSpPr>
            <a:spLocks noGrp="1" noChangeArrowheads="1"/>
          </p:cNvSpPr>
          <p:nvPr>
            <p:ph type="body" idx="1"/>
          </p:nvPr>
        </p:nvSpPr>
        <p:spPr>
          <a:xfrm>
            <a:off x="821094" y="1146175"/>
            <a:ext cx="7672031" cy="4430713"/>
          </a:xfrm>
        </p:spPr>
        <p:txBody>
          <a:bodyPr/>
          <a:lstStyle/>
          <a:p>
            <a:pPr marL="0" marR="0" algn="r" rtl="1">
              <a:lnSpc>
                <a:spcPct val="107000"/>
              </a:lnSpc>
              <a:spcBef>
                <a:spcPts val="0"/>
              </a:spcBef>
              <a:spcAft>
                <a:spcPts val="800"/>
              </a:spcAft>
            </a:pP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خاتمه دادن به یک رشته قبل از اتمام آن</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رشته‌ای که باید لغو شود، رشته هدف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دو رویکرد کلی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لغو ناهمزمان رشته هدف را بلافاصله خاتمه می دهد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لغو به تعویق افتاده به رشته هدف اجازه می دهد تا به صورت دوره ای بررسی کند که آیا باید لغو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fa-IR" sz="2400" dirty="0">
                <a:solidFill>
                  <a:srgbClr val="1F1F1F"/>
                </a:solidFill>
                <a:latin typeface="Arial" panose="020B0604020202020204" pitchFamily="34" charset="0"/>
                <a:ea typeface="Calibri" panose="020F0502020204030204" pitchFamily="34" charset="0"/>
                <a:cs typeface="B Nazanin" panose="00000400000000000000" pitchFamily="2" charset="-78"/>
              </a:rPr>
              <a:t>کد </a:t>
            </a:r>
            <a:r>
              <a:rPr lang="en-US" sz="2400" dirty="0" err="1">
                <a:solidFill>
                  <a:srgbClr val="1F1F1F"/>
                </a:solidFill>
                <a:latin typeface="Arial" panose="020B0604020202020204" pitchFamily="34" charset="0"/>
                <a:ea typeface="Calibri" panose="020F0502020204030204" pitchFamily="34" charset="0"/>
                <a:cs typeface="B Nazanin" panose="00000400000000000000" pitchFamily="2" charset="-78"/>
              </a:rPr>
              <a:t>Pthread</a:t>
            </a:r>
            <a:r>
              <a:rPr lang="fa-IR" sz="2400" dirty="0">
                <a:solidFill>
                  <a:srgbClr val="1F1F1F"/>
                </a:solidFill>
                <a:latin typeface="Arial" panose="020B0604020202020204" pitchFamily="34" charset="0"/>
                <a:ea typeface="Calibri" panose="020F0502020204030204" pitchFamily="34" charset="0"/>
                <a:cs typeface="B Nazanin" panose="00000400000000000000" pitchFamily="2" charset="-78"/>
              </a:rPr>
              <a:t> برای ساختن و لغو یک نخ</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a:buFont typeface="Monotype Sorts" pitchFamily="-84" charset="2"/>
              <a:buNone/>
            </a:pPr>
            <a:endParaRPr lang="en-US" altLang="en-US" sz="2400" dirty="0"/>
          </a:p>
          <a:p>
            <a:pPr lvl="1"/>
            <a:endParaRPr lang="en-US" altLang="en-US" sz="24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a:extLst>
              <a:ext uri="{FF2B5EF4-FFF2-40B4-BE49-F238E27FC236}">
                <a16:creationId xmlns:a16="http://schemas.microsoft.com/office/drawing/2014/main" id="{46D4A08B-A3B9-409D-9FF5-9A70E4A504FA}"/>
              </a:ext>
            </a:extLst>
          </p:cNvPr>
          <p:cNvSpPr>
            <a:spLocks noGrp="1" noChangeArrowheads="1"/>
          </p:cNvSpPr>
          <p:nvPr>
            <p:ph type="title"/>
          </p:nvPr>
        </p:nvSpPr>
        <p:spPr>
          <a:xfrm>
            <a:off x="1081088" y="222868"/>
            <a:ext cx="7605712" cy="576262"/>
          </a:xfrm>
        </p:spPr>
        <p:txBody>
          <a:bodyPr/>
          <a:lstStyle/>
          <a:p>
            <a:pPr eaLnBrk="1" hangingPunct="1"/>
            <a:r>
              <a:rPr lang="en-US" altLang="en-US" dirty="0"/>
              <a:t>Thread Cancellation (Cont.)</a:t>
            </a:r>
          </a:p>
        </p:txBody>
      </p:sp>
      <p:sp>
        <p:nvSpPr>
          <p:cNvPr id="37891" name="Rectangle 3">
            <a:extLst>
              <a:ext uri="{FF2B5EF4-FFF2-40B4-BE49-F238E27FC236}">
                <a16:creationId xmlns:a16="http://schemas.microsoft.com/office/drawing/2014/main" id="{7D8769D7-C343-444C-A0E2-10A79AC9E5B6}"/>
              </a:ext>
            </a:extLst>
          </p:cNvPr>
          <p:cNvSpPr>
            <a:spLocks noGrp="1" noChangeArrowheads="1"/>
          </p:cNvSpPr>
          <p:nvPr>
            <p:ph type="body" idx="1"/>
          </p:nvPr>
        </p:nvSpPr>
        <p:spPr>
          <a:xfrm>
            <a:off x="839755" y="1057275"/>
            <a:ext cx="7735078" cy="4962525"/>
          </a:xfrm>
        </p:spPr>
        <p:txBody>
          <a:bodyPr/>
          <a:lstStyle/>
          <a:p>
            <a:pPr marL="342900" marR="0" lvl="0" indent="-342900" algn="r"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فراخوانی لغو رشته، لغو را درخواست می کند، اما لغو واقعی به وضعیت رشته بستگی دارد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algn="r">
              <a:defRPr/>
            </a:pPr>
            <a:endParaRPr lang="en-US" altLang="en-US" sz="2400" dirty="0">
              <a:cs typeface="ＭＳ Ｐゴシック" charset="-128"/>
            </a:endParaRPr>
          </a:p>
          <a:p>
            <a:pPr marL="0" indent="0" algn="r">
              <a:buFont typeface="Monotype Sorts" pitchFamily="-84" charset="2"/>
              <a:buNone/>
              <a:defRPr/>
            </a:pPr>
            <a:endParaRPr lang="en-US" altLang="en-US" sz="2400" dirty="0">
              <a:cs typeface="ＭＳ Ｐゴシック" charset="-128"/>
            </a:endParaRPr>
          </a:p>
          <a:p>
            <a:pPr marL="342900" marR="0" lvl="0" indent="-342900" algn="r"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اگر لغو برای رشته غیرفعال باشد، لغو تا زمانی که رشته آن را فعال کند معلق باقی می ماند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نوع پیش فرض به تعویق افتاده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لغو فقط زمانی رخ می دهد که رشته به نقطه لغو برسد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یعنی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en-US" sz="2400" dirty="0" err="1">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pthread_testcancel</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سپس هندلر پاکسازی فراخوانده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در سیستم های لینوکس، لغو رشته از طریق سیگنال ها مدیریت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p:txBody>
      </p:sp>
      <p:pic>
        <p:nvPicPr>
          <p:cNvPr id="89091" name="Picture 1">
            <a:extLst>
              <a:ext uri="{FF2B5EF4-FFF2-40B4-BE49-F238E27FC236}">
                <a16:creationId xmlns:a16="http://schemas.microsoft.com/office/drawing/2014/main" id="{45A1D62A-4B0A-490B-8A95-06E0D48B950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57501" y="1762391"/>
            <a:ext cx="5787403" cy="1026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itle 1">
            <a:extLst>
              <a:ext uri="{FF2B5EF4-FFF2-40B4-BE49-F238E27FC236}">
                <a16:creationId xmlns:a16="http://schemas.microsoft.com/office/drawing/2014/main" id="{0D1FBD27-2B69-44A9-A404-9835E77807CA}"/>
              </a:ext>
            </a:extLst>
          </p:cNvPr>
          <p:cNvSpPr>
            <a:spLocks noGrp="1"/>
          </p:cNvSpPr>
          <p:nvPr>
            <p:ph type="title"/>
          </p:nvPr>
        </p:nvSpPr>
        <p:spPr/>
        <p:txBody>
          <a:bodyPr/>
          <a:lstStyle/>
          <a:p>
            <a:r>
              <a:rPr lang="en-US" altLang="en-US" dirty="0"/>
              <a:t>Thread Cancellation in Java</a:t>
            </a:r>
          </a:p>
        </p:txBody>
      </p:sp>
      <p:sp>
        <p:nvSpPr>
          <p:cNvPr id="91138" name="Content Placeholder 2">
            <a:extLst>
              <a:ext uri="{FF2B5EF4-FFF2-40B4-BE49-F238E27FC236}">
                <a16:creationId xmlns:a16="http://schemas.microsoft.com/office/drawing/2014/main" id="{75BEED4D-A616-43F0-AE72-2D49BC1B7C8C}"/>
              </a:ext>
            </a:extLst>
          </p:cNvPr>
          <p:cNvSpPr>
            <a:spLocks noGrp="1"/>
          </p:cNvSpPr>
          <p:nvPr>
            <p:ph idx="1"/>
          </p:nvPr>
        </p:nvSpPr>
        <p:spPr/>
        <p:txBody>
          <a:bodyPr/>
          <a:lstStyle/>
          <a:p>
            <a:pPr marL="342900" marR="0" lvl="0" indent="-342900" algn="r"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لغو به تعویق افتاده از روش</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interrupt()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استفاده می کند که وضعیت وقفه یک رشته را تنظیم می کند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marL="342900" marR="0" lvl="0" indent="-342900" algn="r" rtl="1">
              <a:buFont typeface="Wingdings" panose="05000000000000000000" pitchFamily="2" charset="2"/>
              <a:buChar char=""/>
              <a:tabLst>
                <a:tab pos="457200" algn="l"/>
              </a:tabLst>
            </a:pPr>
            <a:endParaRPr lang="fa-IR" sz="2400" dirty="0">
              <a:solidFill>
                <a:srgbClr val="1F1F1F"/>
              </a:solidFill>
              <a:latin typeface="Arial" panose="020B0604020202020204" pitchFamily="34" charset="0"/>
              <a:ea typeface="Times New Roman" panose="02020603050405020304" pitchFamily="18" charset="0"/>
              <a:cs typeface="B Nazanin" panose="00000400000000000000" pitchFamily="2" charset="-78"/>
            </a:endParaRPr>
          </a:p>
          <a:p>
            <a:pPr marL="342900" marR="0" lvl="0" indent="-342900" algn="r" rtl="1">
              <a:buFont typeface="Wingdings" panose="05000000000000000000" pitchFamily="2" charset="2"/>
              <a:buChar char=""/>
              <a:tabLst>
                <a:tab pos="457200" algn="l"/>
              </a:tabLst>
            </a:pPr>
            <a:endPar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marL="342900" marR="0" lvl="0" indent="-342900" algn="r" rtl="1">
              <a:buFont typeface="Wingdings" panose="05000000000000000000" pitchFamily="2" charset="2"/>
              <a:buChar char=""/>
              <a:tabLst>
                <a:tab pos="457200" algn="l"/>
              </a:tabLst>
            </a:pPr>
            <a:endParaRPr lang="fa-IR" sz="2400" dirty="0">
              <a:solidFill>
                <a:srgbClr val="1F1F1F"/>
              </a:solidFill>
              <a:latin typeface="Arial" panose="020B0604020202020204" pitchFamily="34" charset="0"/>
              <a:ea typeface="Times New Roman" panose="02020603050405020304" pitchFamily="18" charset="0"/>
              <a:cs typeface="B Nazanin" panose="00000400000000000000" pitchFamily="2" charset="-78"/>
            </a:endParaRPr>
          </a:p>
          <a:p>
            <a:pPr marL="342900" marR="0" lvl="0" indent="-342900" algn="r" rtl="1">
              <a:buFont typeface="Wingdings" panose="05000000000000000000" pitchFamily="2" charset="2"/>
              <a:buChar char=""/>
              <a:tabLst>
                <a:tab pos="457200" algn="l"/>
              </a:tabLst>
            </a:pPr>
            <a:endPar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marL="342900" marR="0" lvl="0" indent="-342900" algn="r" rtl="1">
              <a:buFont typeface="Wingdings" panose="05000000000000000000" pitchFamily="2" charset="2"/>
              <a:buChar char=""/>
              <a:tabLst>
                <a:tab pos="457200" algn="l"/>
              </a:tabLst>
            </a:pPr>
            <a:endParaRPr lang="en-US" sz="2400" dirty="0">
              <a:effectLst/>
              <a:latin typeface="Times New Roman" panose="02020603050405020304" pitchFamily="18" charset="0"/>
              <a:ea typeface="Times New Roman" panose="02020603050405020304" pitchFamily="18" charset="0"/>
            </a:endParaRPr>
          </a:p>
          <a:p>
            <a:pPr marL="342900" marR="0" lvl="0" indent="-342900" algn="l"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سپس یک رشته می تواند بررسی کند که آیا قطع شده است یا خیر</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p:txBody>
      </p:sp>
      <p:pic>
        <p:nvPicPr>
          <p:cNvPr id="91139" name="Picture 3">
            <a:extLst>
              <a:ext uri="{FF2B5EF4-FFF2-40B4-BE49-F238E27FC236}">
                <a16:creationId xmlns:a16="http://schemas.microsoft.com/office/drawing/2014/main" id="{A5B25D66-7EE8-4C02-9916-79984531C3D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3288" y="2313537"/>
            <a:ext cx="5715000"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0" name="Picture 4">
            <a:extLst>
              <a:ext uri="{FF2B5EF4-FFF2-40B4-BE49-F238E27FC236}">
                <a16:creationId xmlns:a16="http://schemas.microsoft.com/office/drawing/2014/main" id="{B3E1EED7-AF5C-4949-B412-6DA9E936294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6450" y="5196986"/>
            <a:ext cx="5664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a:extLst>
              <a:ext uri="{FF2B5EF4-FFF2-40B4-BE49-F238E27FC236}">
                <a16:creationId xmlns:a16="http://schemas.microsoft.com/office/drawing/2014/main" id="{2580DFDB-6ABD-4948-952F-076F0CA2C577}"/>
              </a:ext>
            </a:extLst>
          </p:cNvPr>
          <p:cNvSpPr>
            <a:spLocks noGrp="1" noChangeArrowheads="1"/>
          </p:cNvSpPr>
          <p:nvPr>
            <p:ph type="title"/>
          </p:nvPr>
        </p:nvSpPr>
        <p:spPr>
          <a:xfrm>
            <a:off x="457200" y="213537"/>
            <a:ext cx="8229600" cy="576262"/>
          </a:xfrm>
        </p:spPr>
        <p:txBody>
          <a:bodyPr/>
          <a:lstStyle/>
          <a:p>
            <a:pPr eaLnBrk="1" hangingPunct="1"/>
            <a:r>
              <a:rPr lang="en-US" altLang="en-US" dirty="0"/>
              <a:t>Thread-Local Storage</a:t>
            </a:r>
          </a:p>
        </p:txBody>
      </p:sp>
      <p:sp>
        <p:nvSpPr>
          <p:cNvPr id="92162" name="Rectangle 3">
            <a:extLst>
              <a:ext uri="{FF2B5EF4-FFF2-40B4-BE49-F238E27FC236}">
                <a16:creationId xmlns:a16="http://schemas.microsoft.com/office/drawing/2014/main" id="{1C7EAF96-DD82-4FEA-A725-EF91F94C0DC7}"/>
              </a:ext>
            </a:extLst>
          </p:cNvPr>
          <p:cNvSpPr>
            <a:spLocks noGrp="1" noChangeArrowheads="1"/>
          </p:cNvSpPr>
          <p:nvPr>
            <p:ph type="body" idx="1"/>
          </p:nvPr>
        </p:nvSpPr>
        <p:spPr>
          <a:xfrm>
            <a:off x="806449" y="1233488"/>
            <a:ext cx="7768383" cy="4478337"/>
          </a:xfrm>
        </p:spPr>
        <p:txBody>
          <a:bodyPr/>
          <a:lstStyle/>
          <a:p>
            <a:pPr marL="342900" marR="0" lvl="0" indent="-342900" algn="r"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ذخیره سازی محلی رشته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(TLS)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 هر رشته اجازه می دهد تا یک کپی از داده های خود داشته باشد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زمانی مفید است که روی فرآیند ایجاد رشته کنترلی نداشته باشید (یعنی زمانی که از استخر رشته استفاده می کنید)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با متغیرهای محلی متفاوت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متغیرهای محلی فقط در طول فراخوانی یک تابع خاص قابل مشاهده هستند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TLS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در سراسر فراخوانی توابع قابل مشاهده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مشابه داده های استاتیک</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TLS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برای هر رشته منحصر به فرد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a:extLst>
              <a:ext uri="{FF2B5EF4-FFF2-40B4-BE49-F238E27FC236}">
                <a16:creationId xmlns:a16="http://schemas.microsoft.com/office/drawing/2014/main" id="{65E82D8D-F606-4BB6-910E-3E1D7A764C24}"/>
              </a:ext>
            </a:extLst>
          </p:cNvPr>
          <p:cNvSpPr>
            <a:spLocks noGrp="1" noChangeArrowheads="1"/>
          </p:cNvSpPr>
          <p:nvPr>
            <p:ph type="title"/>
          </p:nvPr>
        </p:nvSpPr>
        <p:spPr>
          <a:xfrm>
            <a:off x="1160463" y="228830"/>
            <a:ext cx="7526337" cy="576262"/>
          </a:xfrm>
        </p:spPr>
        <p:txBody>
          <a:bodyPr/>
          <a:lstStyle/>
          <a:p>
            <a:pPr eaLnBrk="1" hangingPunct="1"/>
            <a:r>
              <a:rPr lang="en-US" altLang="en-US" dirty="0"/>
              <a:t>Scheduler Activations</a:t>
            </a:r>
          </a:p>
        </p:txBody>
      </p:sp>
      <p:sp>
        <p:nvSpPr>
          <p:cNvPr id="94210" name="Rectangle 3">
            <a:extLst>
              <a:ext uri="{FF2B5EF4-FFF2-40B4-BE49-F238E27FC236}">
                <a16:creationId xmlns:a16="http://schemas.microsoft.com/office/drawing/2014/main" id="{A8495397-A30B-4D32-9963-DA7E646999AA}"/>
              </a:ext>
            </a:extLst>
          </p:cNvPr>
          <p:cNvSpPr>
            <a:spLocks noGrp="1" noChangeArrowheads="1"/>
          </p:cNvSpPr>
          <p:nvPr>
            <p:ph type="body" idx="1"/>
          </p:nvPr>
        </p:nvSpPr>
        <p:spPr>
          <a:xfrm>
            <a:off x="2711520" y="1163362"/>
            <a:ext cx="6121400" cy="4964112"/>
          </a:xfrm>
        </p:spPr>
        <p:txBody>
          <a:bodyPr/>
          <a:lstStyle/>
          <a:p>
            <a:pPr marL="342900" marR="0" lvl="0" indent="-342900" algn="r" rtl="1">
              <a:buFont typeface="Wingdings" panose="05000000000000000000" pitchFamily="2" charset="2"/>
              <a:buChar char=""/>
              <a:tabLst>
                <a:tab pos="457200" algn="l"/>
              </a:tabLst>
            </a:pP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هر دو مدل</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M:M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 دو سطحی برای حفظ تعداد مناسب رشته های هسته اختصاص داده شده به برنامه نیاز به ارتباط دارند</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 طور معمول از یک ساختار داده واسطه بین کاربر و رشته های هسته استفاده کنید - فرآیند سبک وزن</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(LWP).</a:t>
            </a:r>
            <a:endParaRPr lang="en-US" sz="22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 نظر می رسد یک پردازنده مجازی باشد که فرآیند می تواند رشته کاربر را برای اجرا برنامه ریزی کند</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هر</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LWP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 رشته هسته متصل است</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چند</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LWP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برای ایجاد؟</a:t>
            </a:r>
            <a:endParaRPr lang="en-US" sz="22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فعال سازی های زمانبندی</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upcall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ها را ارائه می دهند - یک مکانیزم ارتباط از هسته به هندلر</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upcall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در کتابخانه رشته</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این ارتباط به برنامه اجازه می دهد تا تعداد رشته های هسته صحیح را حفظ کند</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effectLst/>
              <a:latin typeface="Times New Roman" panose="02020603050405020304" pitchFamily="18" charset="0"/>
              <a:ea typeface="Times New Roman" panose="02020603050405020304" pitchFamily="18" charset="0"/>
            </a:endParaRPr>
          </a:p>
        </p:txBody>
      </p:sp>
      <p:pic>
        <p:nvPicPr>
          <p:cNvPr id="94211" name="Picture 1">
            <a:extLst>
              <a:ext uri="{FF2B5EF4-FFF2-40B4-BE49-F238E27FC236}">
                <a16:creationId xmlns:a16="http://schemas.microsoft.com/office/drawing/2014/main" id="{7DC26CCE-1C29-4F40-8E4C-6E7777036F8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372" y="2049475"/>
            <a:ext cx="2352675" cy="216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a:extLst>
              <a:ext uri="{FF2B5EF4-FFF2-40B4-BE49-F238E27FC236}">
                <a16:creationId xmlns:a16="http://schemas.microsoft.com/office/drawing/2014/main" id="{1BE107B7-66B8-4C35-8B17-BBEE9D169FDE}"/>
              </a:ext>
            </a:extLst>
          </p:cNvPr>
          <p:cNvSpPr>
            <a:spLocks noGrp="1" noChangeArrowheads="1"/>
          </p:cNvSpPr>
          <p:nvPr>
            <p:ph type="title" idx="4294967295"/>
          </p:nvPr>
        </p:nvSpPr>
        <p:spPr>
          <a:xfrm>
            <a:off x="1025525" y="228830"/>
            <a:ext cx="7673975" cy="576262"/>
          </a:xfrm>
        </p:spPr>
        <p:txBody>
          <a:bodyPr/>
          <a:lstStyle/>
          <a:p>
            <a:pPr eaLnBrk="1" hangingPunct="1"/>
            <a:r>
              <a:rPr lang="en-US" altLang="en-US" dirty="0"/>
              <a:t>Operating System Examples</a:t>
            </a:r>
          </a:p>
        </p:txBody>
      </p:sp>
      <p:sp>
        <p:nvSpPr>
          <p:cNvPr id="96258" name="Rectangle 3">
            <a:extLst>
              <a:ext uri="{FF2B5EF4-FFF2-40B4-BE49-F238E27FC236}">
                <a16:creationId xmlns:a16="http://schemas.microsoft.com/office/drawing/2014/main" id="{62E93B1B-E3ED-4356-9357-11040365D033}"/>
              </a:ext>
            </a:extLst>
          </p:cNvPr>
          <p:cNvSpPr>
            <a:spLocks noGrp="1" noChangeArrowheads="1"/>
          </p:cNvSpPr>
          <p:nvPr>
            <p:ph type="body" idx="4294967295"/>
          </p:nvPr>
        </p:nvSpPr>
        <p:spPr>
          <a:xfrm>
            <a:off x="806450" y="1233488"/>
            <a:ext cx="7469188" cy="4492625"/>
          </a:xfrm>
        </p:spPr>
        <p:txBody>
          <a:bodyPr/>
          <a:lstStyle/>
          <a:p>
            <a:r>
              <a:rPr lang="en-US" altLang="en-US" dirty="0"/>
              <a:t>Windows Threads</a:t>
            </a:r>
          </a:p>
          <a:p>
            <a:r>
              <a:rPr lang="en-US" altLang="en-US" dirty="0"/>
              <a:t>Linux Threads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a:extLst>
              <a:ext uri="{FF2B5EF4-FFF2-40B4-BE49-F238E27FC236}">
                <a16:creationId xmlns:a16="http://schemas.microsoft.com/office/drawing/2014/main" id="{119AA1B0-0B6B-4557-94CD-C696EC502A49}"/>
              </a:ext>
            </a:extLst>
          </p:cNvPr>
          <p:cNvSpPr>
            <a:spLocks noGrp="1" noChangeArrowheads="1"/>
          </p:cNvSpPr>
          <p:nvPr>
            <p:ph type="title"/>
          </p:nvPr>
        </p:nvSpPr>
        <p:spPr>
          <a:xfrm>
            <a:off x="457200" y="230641"/>
            <a:ext cx="8229600" cy="576262"/>
          </a:xfrm>
        </p:spPr>
        <p:txBody>
          <a:bodyPr/>
          <a:lstStyle/>
          <a:p>
            <a:pPr eaLnBrk="1" hangingPunct="1"/>
            <a:r>
              <a:rPr lang="en-US" altLang="en-US" dirty="0"/>
              <a:t>Windows Threads</a:t>
            </a:r>
          </a:p>
        </p:txBody>
      </p:sp>
      <p:sp>
        <p:nvSpPr>
          <p:cNvPr id="98306" name="Rectangle 3">
            <a:extLst>
              <a:ext uri="{FF2B5EF4-FFF2-40B4-BE49-F238E27FC236}">
                <a16:creationId xmlns:a16="http://schemas.microsoft.com/office/drawing/2014/main" id="{9A0C3CF5-1789-4524-A426-288D68408004}"/>
              </a:ext>
            </a:extLst>
          </p:cNvPr>
          <p:cNvSpPr>
            <a:spLocks noGrp="1" noChangeArrowheads="1"/>
          </p:cNvSpPr>
          <p:nvPr>
            <p:ph type="body" idx="1"/>
          </p:nvPr>
        </p:nvSpPr>
        <p:spPr>
          <a:xfrm>
            <a:off x="821095" y="1130300"/>
            <a:ext cx="7763068" cy="5141913"/>
          </a:xfrm>
        </p:spPr>
        <p:txBody>
          <a:bodyPr/>
          <a:lstStyle/>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ویندوز</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 API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اصلی برای برنامه های کاربردی ویندوز</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نقشه یک به یک، در سطح هسته را اجرا می کند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هر رشته حاوی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یک شناسه رشته</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مجموعه رجیستر نشان دهنده وضعیت پردازنده</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پشته های جداگانه کاربر و هسته برای زمانی که رشته در حالت کاربر یا حالت هسته اجرا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ناحیه ذخیره سازی داده خصوصی که توسط کتابخانه های زمان اجرا و کتابخانه های پیوند پویا</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(DLL)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استفاده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lvl="1"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مجموعه رجیسترها، پشته‌ها و ناحیه ذخیره‌سازی خصوصی به </a:t>
            </a:r>
            <a:r>
              <a:rPr lang="ar-SA" sz="2400" dirty="0">
                <a:solidFill>
                  <a:srgbClr val="1F1F1F"/>
                </a:solidFill>
                <a:latin typeface="Arial" panose="020B0604020202020204" pitchFamily="34" charset="0"/>
                <a:cs typeface="B Nazanin" panose="00000400000000000000" pitchFamily="2" charset="-78"/>
              </a:rPr>
              <a:t>عنوان </a:t>
            </a:r>
            <a:r>
              <a:rPr lang="en-US" sz="2400" dirty="0" err="1">
                <a:solidFill>
                  <a:srgbClr val="1F1F1F"/>
                </a:solidFill>
                <a:latin typeface="Arial" panose="020B0604020202020204" pitchFamily="34" charset="0"/>
                <a:cs typeface="B Nazanin" panose="00000400000000000000" pitchFamily="2" charset="-78"/>
              </a:rPr>
              <a:t>محتوا</a:t>
            </a:r>
            <a:r>
              <a:rPr lang="en-US" sz="2400" dirty="0">
                <a:solidFill>
                  <a:srgbClr val="1F1F1F"/>
                </a:solidFill>
                <a:latin typeface="Arial" panose="020B0604020202020204" pitchFamily="34" charset="0"/>
                <a:cs typeface="B Nazanin" panose="00000400000000000000" pitchFamily="2" charset="-78"/>
              </a:rPr>
              <a:t> )</a:t>
            </a:r>
            <a:r>
              <a:rPr lang="ar-SA" sz="2400" dirty="0">
                <a:solidFill>
                  <a:srgbClr val="1F1F1F"/>
                </a:solidFill>
                <a:latin typeface="Arial" panose="020B0604020202020204" pitchFamily="34" charset="0"/>
                <a:cs typeface="B Nazanin" panose="00000400000000000000" pitchFamily="2" charset="-78"/>
              </a:rPr>
              <a:t>کانتکست</a:t>
            </a:r>
            <a:r>
              <a:rPr lang="en-US" sz="2400" dirty="0">
                <a:solidFill>
                  <a:srgbClr val="1F1F1F"/>
                </a:solidFill>
                <a:latin typeface="Arial" panose="020B0604020202020204" pitchFamily="34" charset="0"/>
                <a:cs typeface="B Nazanin" panose="00000400000000000000" pitchFamily="2" charset="-78"/>
              </a:rPr>
              <a:t>(</a:t>
            </a:r>
            <a:r>
              <a:rPr lang="fa-IR" sz="2400" dirty="0">
                <a:solidFill>
                  <a:srgbClr val="1F1F1F"/>
                </a:solidFill>
                <a:latin typeface="Arial" panose="020B0604020202020204" pitchFamily="34" charset="0"/>
                <a:cs typeface="B Nazanin" panose="00000400000000000000" pitchFamily="2" charset="-78"/>
              </a:rPr>
              <a:t> </a:t>
            </a:r>
            <a:r>
              <a:rPr lang="ar-SA" sz="2400" dirty="0">
                <a:solidFill>
                  <a:srgbClr val="1F1F1F"/>
                </a:solidFill>
                <a:latin typeface="Arial" panose="020B0604020202020204" pitchFamily="34" charset="0"/>
                <a:cs typeface="B Nazanin" panose="00000400000000000000" pitchFamily="2" charset="-78"/>
              </a:rPr>
              <a:t>رشته شناخته می‌شوند</a:t>
            </a:r>
            <a:r>
              <a:rPr lang="en-US" sz="2400" dirty="0">
                <a:solidFill>
                  <a:srgbClr val="1F1F1F"/>
                </a:solidFill>
                <a:latin typeface="Arial" panose="020B0604020202020204" pitchFamily="34" charset="0"/>
                <a:cs typeface="B Nazanin" panose="00000400000000000000" pitchFamily="2" charset="-78"/>
              </a:rPr>
              <a:t>.</a:t>
            </a: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a:extLst>
              <a:ext uri="{FF2B5EF4-FFF2-40B4-BE49-F238E27FC236}">
                <a16:creationId xmlns:a16="http://schemas.microsoft.com/office/drawing/2014/main" id="{71774012-3807-4498-B991-8D9050F65A48}"/>
              </a:ext>
            </a:extLst>
          </p:cNvPr>
          <p:cNvSpPr>
            <a:spLocks noGrp="1"/>
          </p:cNvSpPr>
          <p:nvPr>
            <p:ph type="title"/>
          </p:nvPr>
        </p:nvSpPr>
        <p:spPr>
          <a:xfrm>
            <a:off x="457200" y="222868"/>
            <a:ext cx="8229600" cy="576262"/>
          </a:xfrm>
        </p:spPr>
        <p:txBody>
          <a:bodyPr/>
          <a:lstStyle/>
          <a:p>
            <a:r>
              <a:rPr lang="en-US" altLang="en-US" dirty="0"/>
              <a:t>Motivation</a:t>
            </a:r>
          </a:p>
        </p:txBody>
      </p:sp>
      <p:sp>
        <p:nvSpPr>
          <p:cNvPr id="11266" name="Content Placeholder 2">
            <a:extLst>
              <a:ext uri="{FF2B5EF4-FFF2-40B4-BE49-F238E27FC236}">
                <a16:creationId xmlns:a16="http://schemas.microsoft.com/office/drawing/2014/main" id="{284F1CF5-435D-4BB1-9339-BE39F15E24AA}"/>
              </a:ext>
            </a:extLst>
          </p:cNvPr>
          <p:cNvSpPr>
            <a:spLocks noGrp="1"/>
          </p:cNvSpPr>
          <p:nvPr>
            <p:ph idx="1"/>
          </p:nvPr>
        </p:nvSpPr>
        <p:spPr>
          <a:xfrm>
            <a:off x="806450" y="1075268"/>
            <a:ext cx="7499350" cy="5782732"/>
          </a:xfrm>
        </p:spPr>
        <p:txBody>
          <a:bodyPr/>
          <a:lstStyle/>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اکثر برنامه های کاربردی مدرن چند رشته ای هستند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تردها درون یک برنامه اجرا می شوند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وظایف متعدد یک برنامه را می توان با تردهای جداگانه اجرا کرد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به روز رسانی رابط کاربری</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دریافت داده ها</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بررسی املای متن</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پاسخ به درخواست شبکه</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ایجاد فرایند یک کار سنگین است، در حالی که ایجاد ترد سبک وزن است</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استفاده از تردها می تواند باعث </a:t>
            </a: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ساده سازی کد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 افزایش </a:t>
            </a: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کارایی</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برنامه شود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هسته های سیستم عامل به طور کلی چند رشته ای هستند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a:extLst>
              <a:ext uri="{FF2B5EF4-FFF2-40B4-BE49-F238E27FC236}">
                <a16:creationId xmlns:a16="http://schemas.microsoft.com/office/drawing/2014/main" id="{706217A8-F3F8-485D-B043-6CC2F9CD5B47}"/>
              </a:ext>
            </a:extLst>
          </p:cNvPr>
          <p:cNvSpPr>
            <a:spLocks noGrp="1" noChangeArrowheads="1"/>
          </p:cNvSpPr>
          <p:nvPr>
            <p:ph type="title"/>
          </p:nvPr>
        </p:nvSpPr>
        <p:spPr>
          <a:xfrm>
            <a:off x="457200" y="230647"/>
            <a:ext cx="8229600" cy="576262"/>
          </a:xfrm>
        </p:spPr>
        <p:txBody>
          <a:bodyPr/>
          <a:lstStyle/>
          <a:p>
            <a:pPr eaLnBrk="1" hangingPunct="1"/>
            <a:r>
              <a:rPr lang="en-US" altLang="en-US" dirty="0"/>
              <a:t>Windows Threads (Cont.)</a:t>
            </a:r>
          </a:p>
        </p:txBody>
      </p:sp>
      <p:sp>
        <p:nvSpPr>
          <p:cNvPr id="100354" name="Rectangle 3">
            <a:extLst>
              <a:ext uri="{FF2B5EF4-FFF2-40B4-BE49-F238E27FC236}">
                <a16:creationId xmlns:a16="http://schemas.microsoft.com/office/drawing/2014/main" id="{80C93C6D-5B8E-43FC-AA4D-622881817ABB}"/>
              </a:ext>
            </a:extLst>
          </p:cNvPr>
          <p:cNvSpPr>
            <a:spLocks noGrp="1" noChangeArrowheads="1"/>
          </p:cNvSpPr>
          <p:nvPr>
            <p:ph type="body" idx="1"/>
          </p:nvPr>
        </p:nvSpPr>
        <p:spPr>
          <a:xfrm>
            <a:off x="827088" y="1206500"/>
            <a:ext cx="7701092" cy="5141913"/>
          </a:xfrm>
        </p:spPr>
        <p:txBody>
          <a:bodyPr/>
          <a:lstStyle/>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ساختارهای داده اصلی یک رشته شامل موارد زیر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ETHREAD (</a:t>
            </a: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بلاک رشته اجرایی</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شامل اشاره‌گر به فرآیندی که رشته به آن تعلق دارد و همچنین اشاره‌گر به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KTHREAD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در فضای هسته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KTHREAD (</a:t>
            </a: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بلاک رشته هسته</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اطلاعات زمان‌بندی و همگام‌سازی، پشته حالت هسته، اشاره‌گر به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TEB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در فضای هسته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TEB (</a:t>
            </a: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بلاک محیط رشته</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شناسه رشته، پشته حالت کاربر، ذخیره‌سازی محلی رشته در فضای کاربر</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a:extLst>
              <a:ext uri="{FF2B5EF4-FFF2-40B4-BE49-F238E27FC236}">
                <a16:creationId xmlns:a16="http://schemas.microsoft.com/office/drawing/2014/main" id="{58ED7928-B775-4E93-B427-ECD5DC52C874}"/>
              </a:ext>
            </a:extLst>
          </p:cNvPr>
          <p:cNvSpPr>
            <a:spLocks noGrp="1"/>
          </p:cNvSpPr>
          <p:nvPr>
            <p:ph type="title" idx="4294967295"/>
          </p:nvPr>
        </p:nvSpPr>
        <p:spPr>
          <a:xfrm>
            <a:off x="1151874" y="228830"/>
            <a:ext cx="7693025" cy="576262"/>
          </a:xfrm>
        </p:spPr>
        <p:txBody>
          <a:bodyPr/>
          <a:lstStyle/>
          <a:p>
            <a:pPr eaLnBrk="1" hangingPunct="1"/>
            <a:r>
              <a:rPr lang="en-US" altLang="en-US" dirty="0"/>
              <a:t>Windows Threads Data Structures</a:t>
            </a:r>
          </a:p>
        </p:txBody>
      </p:sp>
      <p:pic>
        <p:nvPicPr>
          <p:cNvPr id="102402" name="Picture 1">
            <a:extLst>
              <a:ext uri="{FF2B5EF4-FFF2-40B4-BE49-F238E27FC236}">
                <a16:creationId xmlns:a16="http://schemas.microsoft.com/office/drawing/2014/main" id="{484A094D-1D6D-4AEC-B6E2-DD851672B4D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78100" y="1498600"/>
            <a:ext cx="4306888" cy="415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a:extLst>
              <a:ext uri="{FF2B5EF4-FFF2-40B4-BE49-F238E27FC236}">
                <a16:creationId xmlns:a16="http://schemas.microsoft.com/office/drawing/2014/main" id="{A83B2EB4-BA9F-4468-9748-66079CAC4F8E}"/>
              </a:ext>
            </a:extLst>
          </p:cNvPr>
          <p:cNvSpPr>
            <a:spLocks noGrp="1" noChangeArrowheads="1"/>
          </p:cNvSpPr>
          <p:nvPr>
            <p:ph type="title"/>
          </p:nvPr>
        </p:nvSpPr>
        <p:spPr>
          <a:xfrm>
            <a:off x="457200" y="225461"/>
            <a:ext cx="8229600" cy="576262"/>
          </a:xfrm>
        </p:spPr>
        <p:txBody>
          <a:bodyPr/>
          <a:lstStyle/>
          <a:p>
            <a:pPr eaLnBrk="1" hangingPunct="1"/>
            <a:r>
              <a:rPr lang="en-US" altLang="en-US" dirty="0"/>
              <a:t>Linux Threads</a:t>
            </a:r>
          </a:p>
        </p:txBody>
      </p:sp>
      <p:sp>
        <p:nvSpPr>
          <p:cNvPr id="44035" name="Rectangle 3">
            <a:extLst>
              <a:ext uri="{FF2B5EF4-FFF2-40B4-BE49-F238E27FC236}">
                <a16:creationId xmlns:a16="http://schemas.microsoft.com/office/drawing/2014/main" id="{89CC8EC9-347D-4989-9EE5-6AE0B546CD3A}"/>
              </a:ext>
            </a:extLst>
          </p:cNvPr>
          <p:cNvSpPr>
            <a:spLocks noGrp="1" noChangeArrowheads="1"/>
          </p:cNvSpPr>
          <p:nvPr>
            <p:ph type="body" idx="1"/>
          </p:nvPr>
        </p:nvSpPr>
        <p:spPr>
          <a:xfrm>
            <a:off x="877888" y="1092200"/>
            <a:ext cx="7594308" cy="4495800"/>
          </a:xfrm>
        </p:spPr>
        <p:txBody>
          <a:bodyPr/>
          <a:lstStyle/>
          <a:p>
            <a:pPr marL="0" marR="0" lvl="0" indent="0" algn="r" defTabSz="914400" rtl="1" eaLnBrk="0" fontAlgn="base" latinLnBrk="0" hangingPunct="0">
              <a:lnSpc>
                <a:spcPct val="100000"/>
              </a:lnSpc>
              <a:spcBef>
                <a:spcPct val="0"/>
              </a:spcBef>
              <a:spcAft>
                <a:spcPct val="0"/>
              </a:spcAft>
              <a:buClrTx/>
              <a:buSzTx/>
              <a:buFontTx/>
              <a:buChar char="•"/>
              <a:tabLst>
                <a:tab pos="457200" algn="l"/>
              </a:tabLst>
            </a:pPr>
            <a:r>
              <a:rPr kumimoji="0" lang="ar-SA"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لینوکس به جای رشته از واژه </a:t>
            </a:r>
            <a:r>
              <a:rPr kumimoji="0" lang="ar-SA" altLang="en-US" sz="2800" b="1"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وظیفه</a:t>
            </a:r>
            <a:r>
              <a:rPr kumimoji="0" lang="ar-SA" altLang="en-US" sz="2800" b="1"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 </a:t>
            </a:r>
            <a:r>
              <a:rPr kumimoji="0" lang="ar-SA"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 </a:t>
            </a:r>
            <a:r>
              <a:rPr kumimoji="0" lang="ar-SA"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استفاده می‌کند</a:t>
            </a:r>
            <a:r>
              <a:rPr kumimoji="0" lang="en-US"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2000" b="0" i="0" u="none" strike="noStrike" cap="none" normalizeH="0" baseline="0" dirty="0">
              <a:ln>
                <a:noFill/>
              </a:ln>
              <a:solidFill>
                <a:schemeClr val="tx1"/>
              </a:solidFill>
              <a:effectLst/>
              <a:ea typeface="Times New Roman" panose="02020603050405020304" pitchFamily="18" charset="0"/>
            </a:endParaRPr>
          </a:p>
          <a:p>
            <a:pPr marL="0" marR="0" lvl="0" indent="0" algn="r" defTabSz="914400" rtl="1" eaLnBrk="0" fontAlgn="base" latinLnBrk="0" hangingPunct="0">
              <a:lnSpc>
                <a:spcPct val="100000"/>
              </a:lnSpc>
              <a:spcBef>
                <a:spcPct val="0"/>
              </a:spcBef>
              <a:spcAft>
                <a:spcPct val="0"/>
              </a:spcAft>
              <a:buClrTx/>
              <a:buSzTx/>
              <a:buFontTx/>
              <a:buChar char="•"/>
              <a:tabLst>
                <a:tab pos="457200" algn="l"/>
              </a:tabLst>
            </a:pPr>
            <a:r>
              <a:rPr kumimoji="0" lang="ar-SA"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ایجاد رشته از طریق فراخوان سیستمی </a:t>
            </a:r>
            <a:r>
              <a:rPr kumimoji="0" lang="en-US" altLang="en-US" sz="1400" b="0" i="0" u="none" strike="noStrike" cap="none" normalizeH="0" baseline="0" dirty="0">
                <a:ln>
                  <a:noFill/>
                </a:ln>
                <a:solidFill>
                  <a:srgbClr val="1F1F1F"/>
                </a:solidFill>
                <a:effectLst/>
                <a:latin typeface="Arial Unicode MS"/>
                <a:ea typeface="Times New Roman" panose="02020603050405020304" pitchFamily="18" charset="0"/>
                <a:cs typeface="B Nazanin" panose="00000400000000000000" pitchFamily="2" charset="-78"/>
              </a:rPr>
              <a:t>clone()</a:t>
            </a:r>
            <a:r>
              <a:rPr kumimoji="0" lang="en-US"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 </a:t>
            </a:r>
            <a:r>
              <a:rPr kumimoji="0" lang="ar-SA"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انجام می‌شود</a:t>
            </a:r>
            <a:r>
              <a:rPr kumimoji="0" lang="en-US"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2000" b="0" i="0" u="none" strike="noStrike" cap="none" normalizeH="0" baseline="0" dirty="0">
              <a:ln>
                <a:noFill/>
              </a:ln>
              <a:solidFill>
                <a:schemeClr val="tx1"/>
              </a:solidFill>
              <a:effectLst/>
              <a:ea typeface="Times New Roman" panose="02020603050405020304" pitchFamily="18" charset="0"/>
            </a:endParaRPr>
          </a:p>
          <a:p>
            <a:pPr marL="0" marR="0" lvl="0" indent="0" algn="r" defTabSz="914400" rtl="1" eaLnBrk="0" fontAlgn="base" latinLnBrk="0" hangingPunct="0">
              <a:lnSpc>
                <a:spcPct val="100000"/>
              </a:lnSpc>
              <a:spcBef>
                <a:spcPct val="0"/>
              </a:spcBef>
              <a:spcAft>
                <a:spcPct val="0"/>
              </a:spcAft>
              <a:buClrTx/>
              <a:buSzTx/>
              <a:buFontTx/>
              <a:buChar char="•"/>
              <a:tabLst>
                <a:tab pos="457200" algn="l"/>
              </a:tabLst>
            </a:pPr>
            <a:r>
              <a:rPr kumimoji="0" lang="en-US" altLang="en-US" sz="1400" b="0" i="0" u="none" strike="noStrike" cap="none" normalizeH="0" baseline="0" dirty="0">
                <a:ln>
                  <a:noFill/>
                </a:ln>
                <a:solidFill>
                  <a:srgbClr val="1F1F1F"/>
                </a:solidFill>
                <a:effectLst/>
                <a:latin typeface="Arial Unicode MS"/>
                <a:ea typeface="Times New Roman" panose="02020603050405020304" pitchFamily="18" charset="0"/>
                <a:cs typeface="B Nazanin" panose="00000400000000000000" pitchFamily="2" charset="-78"/>
              </a:rPr>
              <a:t>clone()</a:t>
            </a:r>
            <a:r>
              <a:rPr kumimoji="0" lang="en-US"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 </a:t>
            </a:r>
            <a:r>
              <a:rPr kumimoji="0" lang="ar-SA"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 یک وظیفه فرزند اجازه می‌دهد تا فضای آدرس وظیفه والد (فرآیند) را به اشتراک بگذارد</a:t>
            </a:r>
            <a:r>
              <a:rPr kumimoji="0" lang="en-US"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2000" b="0" i="0" u="none" strike="noStrike" cap="none" normalizeH="0" baseline="0" dirty="0">
              <a:ln>
                <a:noFill/>
              </a:ln>
              <a:solidFill>
                <a:schemeClr val="tx1"/>
              </a:solidFill>
              <a:effectLst/>
              <a:ea typeface="Times New Roman" panose="02020603050405020304" pitchFamily="18" charset="0"/>
            </a:endParaRPr>
          </a:p>
          <a:p>
            <a:pPr marL="0" marR="0" lvl="0" indent="0" algn="r" defTabSz="914400" rtl="1" eaLnBrk="0" fontAlgn="base" latinLnBrk="0" hangingPunct="0">
              <a:lnSpc>
                <a:spcPct val="100000"/>
              </a:lnSpc>
              <a:spcBef>
                <a:spcPct val="0"/>
              </a:spcBef>
              <a:spcAft>
                <a:spcPct val="0"/>
              </a:spcAft>
              <a:buClrTx/>
              <a:buSzTx/>
              <a:buFontTx/>
              <a:buChar char="•"/>
              <a:tabLst>
                <a:tab pos="457200" algn="l"/>
              </a:tabLst>
            </a:pPr>
            <a:r>
              <a:rPr kumimoji="0" lang="ar-SA"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پرچم‌ها رفتار را کنترل می‌کنند</a:t>
            </a:r>
            <a:r>
              <a:rPr kumimoji="0" lang="en-US"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3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457200" lvl="1" indent="0">
              <a:buNone/>
              <a:defRPr/>
            </a:pPr>
            <a:endParaRPr lang="en-US" altLang="en-US" sz="2800" dirty="0"/>
          </a:p>
          <a:p>
            <a:pPr marL="457200" lvl="1" indent="0">
              <a:buFont typeface="Monotype Sorts" pitchFamily="-84" charset="2"/>
              <a:buNone/>
              <a:defRPr/>
            </a:pPr>
            <a:endParaRPr lang="en-US" altLang="en-US" sz="2800" dirty="0"/>
          </a:p>
          <a:p>
            <a:pPr>
              <a:buFont typeface="Monotype Sorts" pitchFamily="-84" charset="2"/>
              <a:buNone/>
              <a:defRPr/>
            </a:pPr>
            <a:endParaRPr lang="en-US" altLang="en-US" sz="2800" dirty="0">
              <a:latin typeface="Courier New" pitchFamily="49" charset="0"/>
              <a:cs typeface="Courier New" pitchFamily="49" charset="0"/>
            </a:endParaRPr>
          </a:p>
          <a:p>
            <a:pPr marL="0" marR="0" lvl="0" indent="0" algn="r" defTabSz="914400" rtl="1" eaLnBrk="0" fontAlgn="base" latinLnBrk="0" hangingPunct="0">
              <a:lnSpc>
                <a:spcPct val="100000"/>
              </a:lnSpc>
              <a:spcBef>
                <a:spcPct val="0"/>
              </a:spcBef>
              <a:spcAft>
                <a:spcPct val="0"/>
              </a:spcAft>
              <a:buClrTx/>
              <a:buSzTx/>
              <a:buFontTx/>
              <a:buChar char="•"/>
              <a:tabLst>
                <a:tab pos="457200" algn="l"/>
              </a:tabLst>
            </a:pPr>
            <a:r>
              <a:rPr kumimoji="0" lang="ar-SA"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ساختار </a:t>
            </a:r>
            <a:r>
              <a:rPr kumimoji="0" lang="en-US" altLang="en-US" sz="1400" b="0" i="0" u="none" strike="noStrike" cap="none" normalizeH="0" baseline="0" dirty="0" err="1">
                <a:ln>
                  <a:noFill/>
                </a:ln>
                <a:solidFill>
                  <a:srgbClr val="1F1F1F"/>
                </a:solidFill>
                <a:effectLst/>
                <a:latin typeface="Arial Unicode MS"/>
                <a:ea typeface="Times New Roman" panose="02020603050405020304" pitchFamily="18" charset="0"/>
                <a:cs typeface="B Nazanin" panose="00000400000000000000" pitchFamily="2" charset="-78"/>
              </a:rPr>
              <a:t>task_struct</a:t>
            </a:r>
            <a:r>
              <a:rPr kumimoji="0" lang="en-US"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 </a:t>
            </a:r>
            <a:r>
              <a:rPr kumimoji="0" lang="ar-SA"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 ساختارهای داده فرآیند (مشترک یا منحصر به فرد) اشاره می‌کند</a:t>
            </a:r>
            <a:r>
              <a:rPr kumimoji="0" lang="en-US"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3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a:defRPr/>
            </a:pPr>
            <a:endParaRPr lang="en-US" altLang="en-US" sz="2800" dirty="0">
              <a:cs typeface="ＭＳ Ｐゴシック" charset="-128"/>
            </a:endParaRPr>
          </a:p>
        </p:txBody>
      </p:sp>
      <p:pic>
        <p:nvPicPr>
          <p:cNvPr id="104451" name="Picture 1">
            <a:extLst>
              <a:ext uri="{FF2B5EF4-FFF2-40B4-BE49-F238E27FC236}">
                <a16:creationId xmlns:a16="http://schemas.microsoft.com/office/drawing/2014/main" id="{4A30D8FF-ECBB-4EF4-9DE7-A53BC09DF0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3625" y="3340100"/>
            <a:ext cx="3954463"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2">
            <a:extLst>
              <a:ext uri="{FF2B5EF4-FFF2-40B4-BE49-F238E27FC236}">
                <a16:creationId xmlns:a16="http://schemas.microsoft.com/office/drawing/2014/main" id="{1A4E1028-A5C4-45A4-B6C0-DFAAAFA6FD84}"/>
              </a:ext>
            </a:extLst>
          </p:cNvPr>
          <p:cNvSpPr>
            <a:spLocks noGrp="1" noChangeArrowheads="1"/>
          </p:cNvSpPr>
          <p:nvPr>
            <p:ph type="ctrTitle"/>
          </p:nvPr>
        </p:nvSpPr>
        <p:spPr>
          <a:xfrm>
            <a:off x="685800" y="795338"/>
            <a:ext cx="7772400" cy="2127250"/>
          </a:xfrm>
        </p:spPr>
        <p:txBody>
          <a:bodyPr/>
          <a:lstStyle/>
          <a:p>
            <a:pPr eaLnBrk="1" hangingPunct="1"/>
            <a:r>
              <a:rPr lang="fa-IR" altLang="en-US" dirty="0">
                <a:cs typeface="B Nazanin" panose="00000400000000000000" pitchFamily="2" charset="-78"/>
              </a:rPr>
              <a:t>پایان فصل ۴</a:t>
            </a:r>
            <a:endParaRPr lang="en-US" altLang="en-US" dirty="0">
              <a:cs typeface="B Nazanin" panose="00000400000000000000" pitchFamily="2" charset="-78"/>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544669B9-2DEA-421A-8382-2BC0EEE0BDF8}"/>
              </a:ext>
            </a:extLst>
          </p:cNvPr>
          <p:cNvSpPr>
            <a:spLocks noGrp="1" noChangeArrowheads="1"/>
          </p:cNvSpPr>
          <p:nvPr>
            <p:ph type="title"/>
          </p:nvPr>
        </p:nvSpPr>
        <p:spPr>
          <a:xfrm>
            <a:off x="457200" y="203430"/>
            <a:ext cx="8229600" cy="576262"/>
          </a:xfrm>
        </p:spPr>
        <p:txBody>
          <a:bodyPr/>
          <a:lstStyle/>
          <a:p>
            <a:pPr eaLnBrk="1" hangingPunct="1"/>
            <a:r>
              <a:rPr lang="en-US" altLang="en-US"/>
              <a:t>OpenMP</a:t>
            </a:r>
          </a:p>
        </p:txBody>
      </p:sp>
      <p:sp>
        <p:nvSpPr>
          <p:cNvPr id="69634" name="Rectangle 3">
            <a:extLst>
              <a:ext uri="{FF2B5EF4-FFF2-40B4-BE49-F238E27FC236}">
                <a16:creationId xmlns:a16="http://schemas.microsoft.com/office/drawing/2014/main" id="{14946A5B-F4DA-4E2D-9FE7-9A6C90AECB1C}"/>
              </a:ext>
            </a:extLst>
          </p:cNvPr>
          <p:cNvSpPr>
            <a:spLocks noGrp="1" noChangeArrowheads="1"/>
          </p:cNvSpPr>
          <p:nvPr>
            <p:ph type="body" idx="1"/>
          </p:nvPr>
        </p:nvSpPr>
        <p:spPr>
          <a:xfrm>
            <a:off x="806450" y="1473200"/>
            <a:ext cx="3560763" cy="3997325"/>
          </a:xfrm>
        </p:spPr>
        <p:txBody>
          <a:bodyPr/>
          <a:lstStyle/>
          <a:p>
            <a:r>
              <a:rPr lang="en-US" altLang="en-US" dirty="0"/>
              <a:t>Set of compiler directives and an API for C, C++, FORTRAN </a:t>
            </a:r>
          </a:p>
          <a:p>
            <a:r>
              <a:rPr lang="en-US" altLang="en-US" dirty="0"/>
              <a:t>Provides support for parallel programming in shared-memory environments</a:t>
            </a:r>
          </a:p>
          <a:p>
            <a:r>
              <a:rPr lang="en-US" altLang="en-US" dirty="0"/>
              <a:t>Identifies </a:t>
            </a:r>
            <a:r>
              <a:rPr lang="en-US" altLang="en-US" b="1" dirty="0">
                <a:solidFill>
                  <a:srgbClr val="006699"/>
                </a:solidFill>
                <a:latin typeface="+mj-lt"/>
              </a:rPr>
              <a:t>parallel regions </a:t>
            </a:r>
            <a:r>
              <a:rPr lang="en-US" altLang="en-US" dirty="0"/>
              <a:t>– blocks of code that can run in parallel</a:t>
            </a:r>
          </a:p>
          <a:p>
            <a:pPr>
              <a:buFont typeface="Monotype Sorts" pitchFamily="-84" charset="2"/>
              <a:buNone/>
            </a:pPr>
            <a:r>
              <a:rPr lang="en-US" altLang="en-US" b="1" dirty="0">
                <a:latin typeface="Courier New" panose="02070309020205020404" pitchFamily="49" charset="0"/>
              </a:rPr>
              <a:t>#pragma </a:t>
            </a:r>
            <a:r>
              <a:rPr lang="en-US" altLang="en-US" b="1" dirty="0" err="1">
                <a:latin typeface="Courier New" panose="02070309020205020404" pitchFamily="49" charset="0"/>
              </a:rPr>
              <a:t>omp</a:t>
            </a:r>
            <a:r>
              <a:rPr lang="en-US" altLang="en-US" b="1" dirty="0">
                <a:latin typeface="Courier New" panose="02070309020205020404" pitchFamily="49" charset="0"/>
              </a:rPr>
              <a:t> parallel </a:t>
            </a:r>
          </a:p>
          <a:p>
            <a:pPr>
              <a:buFont typeface="Monotype Sorts" pitchFamily="-84" charset="2"/>
              <a:buNone/>
            </a:pPr>
            <a:r>
              <a:rPr lang="en-US" altLang="en-US" dirty="0"/>
              <a:t>Create as many threads as there are cores</a:t>
            </a:r>
          </a:p>
        </p:txBody>
      </p:sp>
      <p:pic>
        <p:nvPicPr>
          <p:cNvPr id="69635" name="Picture 2">
            <a:extLst>
              <a:ext uri="{FF2B5EF4-FFF2-40B4-BE49-F238E27FC236}">
                <a16:creationId xmlns:a16="http://schemas.microsoft.com/office/drawing/2014/main" id="{55ABC929-CE13-4509-98E6-61C837534BD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08500" y="1473200"/>
            <a:ext cx="4089400" cy="399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75938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29" name="Title 1">
            <a:extLst>
              <a:ext uri="{FF2B5EF4-FFF2-40B4-BE49-F238E27FC236}">
                <a16:creationId xmlns:a16="http://schemas.microsoft.com/office/drawing/2014/main" id="{3030B908-CBBC-46B7-AB64-06E0AE91FE7D}"/>
              </a:ext>
            </a:extLst>
          </p:cNvPr>
          <p:cNvSpPr>
            <a:spLocks noGrp="1"/>
          </p:cNvSpPr>
          <p:nvPr>
            <p:ph type="title"/>
          </p:nvPr>
        </p:nvSpPr>
        <p:spPr>
          <a:xfrm>
            <a:off x="1023938" y="222868"/>
            <a:ext cx="7793037" cy="576262"/>
          </a:xfrm>
        </p:spPr>
        <p:txBody>
          <a:bodyPr/>
          <a:lstStyle/>
          <a:p>
            <a:r>
              <a:rPr lang="en-US" altLang="en-US" dirty="0" err="1"/>
              <a:t>Pthreads</a:t>
            </a:r>
            <a:r>
              <a:rPr lang="en-US" altLang="en-US" dirty="0"/>
              <a:t> Code for Joining 10 Threads</a:t>
            </a:r>
          </a:p>
        </p:txBody>
      </p:sp>
      <p:pic>
        <p:nvPicPr>
          <p:cNvPr id="48130" name="Picture 1">
            <a:extLst>
              <a:ext uri="{FF2B5EF4-FFF2-40B4-BE49-F238E27FC236}">
                <a16:creationId xmlns:a16="http://schemas.microsoft.com/office/drawing/2014/main" id="{67BD81D9-A50E-47F3-9F79-4E6B618DDE3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52613" y="1447800"/>
            <a:ext cx="543877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80588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153" name="Title 1">
            <a:extLst>
              <a:ext uri="{FF2B5EF4-FFF2-40B4-BE49-F238E27FC236}">
                <a16:creationId xmlns:a16="http://schemas.microsoft.com/office/drawing/2014/main" id="{7CECD3BA-62CC-49CF-A3B0-2E894A8AF2BD}"/>
              </a:ext>
            </a:extLst>
          </p:cNvPr>
          <p:cNvSpPr>
            <a:spLocks noGrp="1"/>
          </p:cNvSpPr>
          <p:nvPr>
            <p:ph type="title"/>
          </p:nvPr>
        </p:nvSpPr>
        <p:spPr>
          <a:xfrm>
            <a:off x="541176" y="226237"/>
            <a:ext cx="8615524" cy="576262"/>
          </a:xfrm>
        </p:spPr>
        <p:txBody>
          <a:bodyPr/>
          <a:lstStyle/>
          <a:p>
            <a:r>
              <a:rPr lang="en-US" altLang="en-US" dirty="0"/>
              <a:t>Windows  Multithreaded C Program</a:t>
            </a:r>
          </a:p>
        </p:txBody>
      </p:sp>
      <p:pic>
        <p:nvPicPr>
          <p:cNvPr id="49154" name="Picture 1">
            <a:extLst>
              <a:ext uri="{FF2B5EF4-FFF2-40B4-BE49-F238E27FC236}">
                <a16:creationId xmlns:a16="http://schemas.microsoft.com/office/drawing/2014/main" id="{059F8F90-7DAA-4C82-9441-2A6B6B64513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73200" y="1905000"/>
            <a:ext cx="61849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29964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7" name="Title 1">
            <a:extLst>
              <a:ext uri="{FF2B5EF4-FFF2-40B4-BE49-F238E27FC236}">
                <a16:creationId xmlns:a16="http://schemas.microsoft.com/office/drawing/2014/main" id="{1E8315E7-366C-43D5-A792-8CEC9E0CAC37}"/>
              </a:ext>
            </a:extLst>
          </p:cNvPr>
          <p:cNvSpPr>
            <a:spLocks noGrp="1"/>
          </p:cNvSpPr>
          <p:nvPr>
            <p:ph type="title"/>
          </p:nvPr>
        </p:nvSpPr>
        <p:spPr>
          <a:xfrm>
            <a:off x="1054359" y="222868"/>
            <a:ext cx="8026141" cy="576262"/>
          </a:xfrm>
        </p:spPr>
        <p:txBody>
          <a:bodyPr/>
          <a:lstStyle/>
          <a:p>
            <a:r>
              <a:rPr lang="en-US" altLang="en-US" sz="3000" dirty="0"/>
              <a:t>Windows  Multithreaded C Program (Cont.)</a:t>
            </a:r>
          </a:p>
        </p:txBody>
      </p:sp>
      <p:pic>
        <p:nvPicPr>
          <p:cNvPr id="50178" name="Picture 3">
            <a:extLst>
              <a:ext uri="{FF2B5EF4-FFF2-40B4-BE49-F238E27FC236}">
                <a16:creationId xmlns:a16="http://schemas.microsoft.com/office/drawing/2014/main" id="{52F3D5AE-9E92-48CC-B027-69AF9871552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7638" y="893763"/>
            <a:ext cx="6540500" cy="576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07750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81" name="Title 1">
            <a:extLst>
              <a:ext uri="{FF2B5EF4-FFF2-40B4-BE49-F238E27FC236}">
                <a16:creationId xmlns:a16="http://schemas.microsoft.com/office/drawing/2014/main" id="{979CC573-0BA9-4E42-AA0D-66DAEE958F05}"/>
              </a:ext>
            </a:extLst>
          </p:cNvPr>
          <p:cNvSpPr>
            <a:spLocks noGrp="1"/>
          </p:cNvSpPr>
          <p:nvPr>
            <p:ph type="title"/>
          </p:nvPr>
        </p:nvSpPr>
        <p:spPr/>
        <p:txBody>
          <a:bodyPr/>
          <a:lstStyle/>
          <a:p>
            <a:endParaRPr lang="en-US" altLang="en-US"/>
          </a:p>
        </p:txBody>
      </p:sp>
      <p:sp>
        <p:nvSpPr>
          <p:cNvPr id="71682" name="Content Placeholder 2">
            <a:extLst>
              <a:ext uri="{FF2B5EF4-FFF2-40B4-BE49-F238E27FC236}">
                <a16:creationId xmlns:a16="http://schemas.microsoft.com/office/drawing/2014/main" id="{4A81212D-9FC8-4D36-B7BD-612B854211D1}"/>
              </a:ext>
            </a:extLst>
          </p:cNvPr>
          <p:cNvSpPr>
            <a:spLocks noGrp="1"/>
          </p:cNvSpPr>
          <p:nvPr>
            <p:ph idx="1"/>
          </p:nvPr>
        </p:nvSpPr>
        <p:spPr/>
        <p:txBody>
          <a:bodyPr/>
          <a:lstStyle/>
          <a:p>
            <a:r>
              <a:rPr lang="en-US" altLang="en-US"/>
              <a:t>Run the for loop in parallel</a:t>
            </a:r>
          </a:p>
        </p:txBody>
      </p:sp>
      <p:pic>
        <p:nvPicPr>
          <p:cNvPr id="71683" name="Picture 3">
            <a:extLst>
              <a:ext uri="{FF2B5EF4-FFF2-40B4-BE49-F238E27FC236}">
                <a16:creationId xmlns:a16="http://schemas.microsoft.com/office/drawing/2014/main" id="{E15DDD23-9A4F-4651-BEEF-EB8F9B70340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76525" y="2570163"/>
            <a:ext cx="3581400"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43030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705" name="Rectangle 2">
            <a:extLst>
              <a:ext uri="{FF2B5EF4-FFF2-40B4-BE49-F238E27FC236}">
                <a16:creationId xmlns:a16="http://schemas.microsoft.com/office/drawing/2014/main" id="{63EDC882-8B59-4594-B276-CFAD243CC5B6}"/>
              </a:ext>
            </a:extLst>
          </p:cNvPr>
          <p:cNvSpPr>
            <a:spLocks noGrp="1" noChangeArrowheads="1"/>
          </p:cNvSpPr>
          <p:nvPr>
            <p:ph type="title"/>
          </p:nvPr>
        </p:nvSpPr>
        <p:spPr>
          <a:xfrm>
            <a:off x="457200" y="212761"/>
            <a:ext cx="8229600" cy="576262"/>
          </a:xfrm>
        </p:spPr>
        <p:txBody>
          <a:bodyPr/>
          <a:lstStyle/>
          <a:p>
            <a:pPr eaLnBrk="1" hangingPunct="1"/>
            <a:r>
              <a:rPr lang="en-US" altLang="en-US" dirty="0"/>
              <a:t>Grand Central Dispatch</a:t>
            </a:r>
          </a:p>
        </p:txBody>
      </p:sp>
      <p:sp>
        <p:nvSpPr>
          <p:cNvPr id="72706" name="Rectangle 3">
            <a:extLst>
              <a:ext uri="{FF2B5EF4-FFF2-40B4-BE49-F238E27FC236}">
                <a16:creationId xmlns:a16="http://schemas.microsoft.com/office/drawing/2014/main" id="{E0F26652-E0BE-449C-A693-21DA9E1C2DCF}"/>
              </a:ext>
            </a:extLst>
          </p:cNvPr>
          <p:cNvSpPr>
            <a:spLocks noGrp="1" noChangeArrowheads="1"/>
          </p:cNvSpPr>
          <p:nvPr>
            <p:ph type="body" idx="1"/>
          </p:nvPr>
        </p:nvSpPr>
        <p:spPr>
          <a:xfrm>
            <a:off x="821093" y="1187450"/>
            <a:ext cx="7753740" cy="4478338"/>
          </a:xfrm>
        </p:spPr>
        <p:txBody>
          <a:bodyPr/>
          <a:lstStyle/>
          <a:p>
            <a:pPr marL="0" marR="0" algn="r" rtl="1">
              <a:lnSpc>
                <a:spcPct val="107000"/>
              </a:lnSpc>
              <a:spcBef>
                <a:spcPts val="0"/>
              </a:spcBef>
              <a:spcAft>
                <a:spcPts val="800"/>
              </a:spcAf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فناوری اپل برای سیستم عامل های</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macOS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iOS</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پسوندهایی برای زبان های</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C++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Objective-C</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API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 کتابخانه زمان اجرا</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امکان شناسایی بخش های موازی را فراهم می کند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مدیریت اکثر جزئیات رشته بندی</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(threading)</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بلوک در “^{ }” قرار دارد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ro-RO" sz="2800" b="1" dirty="0">
                <a:solidFill>
                  <a:srgbClr val="000000"/>
                </a:solidFill>
                <a:effectLst/>
                <a:latin typeface="Calibri" panose="020F0502020204030204" pitchFamily="34" charset="0"/>
                <a:ea typeface="Calibri" panose="020F0502020204030204" pitchFamily="34" charset="0"/>
                <a:cs typeface="B Nazanin" panose="00000400000000000000" pitchFamily="2" charset="-78"/>
              </a:rPr>
              <a:t>ˆ{ printf("I am a block"); }</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بلوک ها در صف ارسال</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(dispatch queue)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قرار می گیرند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769557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a:extLst>
              <a:ext uri="{FF2B5EF4-FFF2-40B4-BE49-F238E27FC236}">
                <a16:creationId xmlns:a16="http://schemas.microsoft.com/office/drawing/2014/main" id="{46D3DE18-7E7E-4C93-8C78-DD142B08CC88}"/>
              </a:ext>
            </a:extLst>
          </p:cNvPr>
          <p:cNvSpPr>
            <a:spLocks noGrp="1" noChangeArrowheads="1"/>
          </p:cNvSpPr>
          <p:nvPr>
            <p:ph type="title"/>
          </p:nvPr>
        </p:nvSpPr>
        <p:spPr>
          <a:xfrm>
            <a:off x="749300" y="228830"/>
            <a:ext cx="8499475" cy="576262"/>
          </a:xfrm>
        </p:spPr>
        <p:txBody>
          <a:bodyPr/>
          <a:lstStyle/>
          <a:p>
            <a:pPr eaLnBrk="1" hangingPunct="1"/>
            <a:r>
              <a:rPr lang="en-US" altLang="en-US" dirty="0"/>
              <a:t>Single and Multithreaded Processes</a:t>
            </a:r>
          </a:p>
        </p:txBody>
      </p:sp>
      <p:pic>
        <p:nvPicPr>
          <p:cNvPr id="12290" name="Picture 1">
            <a:extLst>
              <a:ext uri="{FF2B5EF4-FFF2-40B4-BE49-F238E27FC236}">
                <a16:creationId xmlns:a16="http://schemas.microsoft.com/office/drawing/2014/main" id="{0489C83A-880F-4FB0-8474-2FE1A357C54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9300" y="1282700"/>
            <a:ext cx="7626350" cy="428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3" name="Rectangle 2">
            <a:extLst>
              <a:ext uri="{FF2B5EF4-FFF2-40B4-BE49-F238E27FC236}">
                <a16:creationId xmlns:a16="http://schemas.microsoft.com/office/drawing/2014/main" id="{7B806D4C-6940-4E14-B304-1F7CFEF60321}"/>
              </a:ext>
            </a:extLst>
          </p:cNvPr>
          <p:cNvSpPr>
            <a:spLocks noGrp="1" noChangeArrowheads="1"/>
          </p:cNvSpPr>
          <p:nvPr>
            <p:ph type="title"/>
          </p:nvPr>
        </p:nvSpPr>
        <p:spPr>
          <a:xfrm>
            <a:off x="457200" y="213537"/>
            <a:ext cx="8229600" cy="576262"/>
          </a:xfrm>
        </p:spPr>
        <p:txBody>
          <a:bodyPr/>
          <a:lstStyle/>
          <a:p>
            <a:pPr eaLnBrk="1" hangingPunct="1"/>
            <a:r>
              <a:rPr lang="en-US" altLang="en-US" dirty="0"/>
              <a:t>Grand Central Dispatch</a:t>
            </a:r>
          </a:p>
        </p:txBody>
      </p:sp>
      <p:sp>
        <p:nvSpPr>
          <p:cNvPr id="74754" name="Rectangle 3">
            <a:extLst>
              <a:ext uri="{FF2B5EF4-FFF2-40B4-BE49-F238E27FC236}">
                <a16:creationId xmlns:a16="http://schemas.microsoft.com/office/drawing/2014/main" id="{2AF9024C-9C3C-4274-AB7B-7B0D8B7AC52F}"/>
              </a:ext>
            </a:extLst>
          </p:cNvPr>
          <p:cNvSpPr>
            <a:spLocks noGrp="1" noChangeArrowheads="1"/>
          </p:cNvSpPr>
          <p:nvPr>
            <p:ph type="body" idx="1"/>
          </p:nvPr>
        </p:nvSpPr>
        <p:spPr>
          <a:xfrm>
            <a:off x="821092" y="1203325"/>
            <a:ext cx="7688426" cy="4478338"/>
          </a:xfrm>
        </p:spPr>
        <p:txBody>
          <a:bodyPr/>
          <a:lstStyle/>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fa-IR" sz="2000" dirty="0">
                <a:solidFill>
                  <a:srgbClr val="1F1F1F"/>
                </a:solidFill>
                <a:latin typeface="Arial" panose="020B0604020202020204" pitchFamily="34" charset="0"/>
                <a:ea typeface="Times New Roman" panose="02020603050405020304" pitchFamily="18" charset="0"/>
                <a:cs typeface="B Nazanin" panose="00000400000000000000" pitchFamily="2" charset="-78"/>
              </a:rPr>
              <a:t>دو نوع صف ارسال:</a:t>
            </a:r>
            <a:endPar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سریال</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(serial):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بلوک ها به ترتیب</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FIFO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حذف می شوند، صف برای هر فرآیند است، که صف اصلی نامیده می شود. برنامه نویسان می توانند صف های سریال اضافی را در داخل برنامه ایجاد کنند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همزمان</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(concurrent):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بلوک ها به ترتیب</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FIFO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حذف می شوند اما ممکن است چندین بلوک به طور همزمان حذف شوند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چهار صف سراسری سیستم بر اساس کیفیت سرویس</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(QoS)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تقسیم می شوند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lvl="2">
              <a:buFont typeface="Courier New" panose="02070309020205020404" pitchFamily="49" charset="0"/>
              <a:buChar char="o"/>
            </a:pPr>
            <a:r>
              <a:rPr lang="en-US" altLang="en-US" sz="2800" dirty="0">
                <a:latin typeface="Courier New" panose="02070309020205020404" pitchFamily="49" charset="0"/>
              </a:rPr>
              <a:t>QOS_CLASS_USER_INTERACTIVE</a:t>
            </a:r>
          </a:p>
          <a:p>
            <a:pPr lvl="2">
              <a:buFont typeface="Courier New" panose="02070309020205020404" pitchFamily="49" charset="0"/>
              <a:buChar char="o"/>
            </a:pPr>
            <a:r>
              <a:rPr lang="en-US" altLang="en-US" sz="2800" dirty="0">
                <a:latin typeface="Courier New" panose="02070309020205020404" pitchFamily="49" charset="0"/>
              </a:rPr>
              <a:t>QOS_CLASS_USER_INITIATED</a:t>
            </a:r>
          </a:p>
          <a:p>
            <a:pPr lvl="2">
              <a:buFont typeface="Courier New" panose="02070309020205020404" pitchFamily="49" charset="0"/>
              <a:buChar char="o"/>
            </a:pPr>
            <a:r>
              <a:rPr lang="en-US" altLang="en-US" sz="2800" dirty="0">
                <a:latin typeface="Courier New" panose="02070309020205020404" pitchFamily="49" charset="0"/>
              </a:rPr>
              <a:t>QOS_CLASS_USER_UTILITY</a:t>
            </a:r>
          </a:p>
          <a:p>
            <a:pPr lvl="2">
              <a:buFont typeface="Courier New" panose="02070309020205020404" pitchFamily="49" charset="0"/>
              <a:buChar char="o"/>
            </a:pPr>
            <a:r>
              <a:rPr lang="en-US" altLang="en-US" sz="2800" dirty="0">
                <a:latin typeface="Courier New" panose="02070309020205020404" pitchFamily="49" charset="0"/>
              </a:rPr>
              <a:t>QOS_CLASS_USER_BACKGROUND</a:t>
            </a:r>
          </a:p>
          <a:p>
            <a:pPr lvl="2"/>
            <a:endParaRPr lang="en-US" altLang="en-US" sz="2800" dirty="0"/>
          </a:p>
          <a:p>
            <a:pPr lvl="2"/>
            <a:endParaRPr lang="en-US" altLang="en-US" sz="2800" dirty="0"/>
          </a:p>
          <a:p>
            <a:pPr lvl="2"/>
            <a:endParaRPr lang="en-US" altLang="en-US" sz="2800" dirty="0"/>
          </a:p>
          <a:p>
            <a:endParaRPr lang="en-US" altLang="en-US" sz="2800" dirty="0"/>
          </a:p>
        </p:txBody>
      </p:sp>
    </p:spTree>
    <p:extLst>
      <p:ext uri="{BB962C8B-B14F-4D97-AF65-F5344CB8AC3E}">
        <p14:creationId xmlns:p14="http://schemas.microsoft.com/office/powerpoint/2010/main" val="6221803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801" name="Title 1">
            <a:extLst>
              <a:ext uri="{FF2B5EF4-FFF2-40B4-BE49-F238E27FC236}">
                <a16:creationId xmlns:a16="http://schemas.microsoft.com/office/drawing/2014/main" id="{2E8FE8F8-6247-440E-8AD2-9125A529DFF0}"/>
              </a:ext>
            </a:extLst>
          </p:cNvPr>
          <p:cNvSpPr>
            <a:spLocks noGrp="1"/>
          </p:cNvSpPr>
          <p:nvPr>
            <p:ph type="title"/>
          </p:nvPr>
        </p:nvSpPr>
        <p:spPr>
          <a:xfrm>
            <a:off x="457200" y="205860"/>
            <a:ext cx="8229600" cy="576262"/>
          </a:xfrm>
        </p:spPr>
        <p:txBody>
          <a:bodyPr/>
          <a:lstStyle/>
          <a:p>
            <a:r>
              <a:rPr lang="en-US" altLang="en-US" dirty="0"/>
              <a:t>Grand Central Dispatch</a:t>
            </a:r>
          </a:p>
        </p:txBody>
      </p:sp>
      <p:sp>
        <p:nvSpPr>
          <p:cNvPr id="76802" name="Content Placeholder 2">
            <a:extLst>
              <a:ext uri="{FF2B5EF4-FFF2-40B4-BE49-F238E27FC236}">
                <a16:creationId xmlns:a16="http://schemas.microsoft.com/office/drawing/2014/main" id="{961FCAB4-6A2F-4741-AEC6-56E10DDEC19E}"/>
              </a:ext>
            </a:extLst>
          </p:cNvPr>
          <p:cNvSpPr>
            <a:spLocks noGrp="1"/>
          </p:cNvSpPr>
          <p:nvPr>
            <p:ph idx="1"/>
          </p:nvPr>
        </p:nvSpPr>
        <p:spPr/>
        <p:txBody>
          <a:bodyPr/>
          <a:lstStyle/>
          <a:p>
            <a:r>
              <a:rPr lang="en-US" altLang="en-US" dirty="0"/>
              <a:t>For the Swift language a task is defined as a closure – similar to a block, minus the caret</a:t>
            </a:r>
          </a:p>
          <a:p>
            <a:r>
              <a:rPr lang="en-US" altLang="en-US" dirty="0"/>
              <a:t>Closures are submitted to the queue using the </a:t>
            </a:r>
            <a:r>
              <a:rPr lang="en-US" altLang="en-US" dirty="0" err="1">
                <a:latin typeface="Courier New" panose="02070309020205020404" pitchFamily="49" charset="0"/>
              </a:rPr>
              <a:t>dispatch_async</a:t>
            </a:r>
            <a:r>
              <a:rPr lang="en-US" altLang="en-US" dirty="0">
                <a:latin typeface="Courier New" panose="02070309020205020404" pitchFamily="49" charset="0"/>
              </a:rPr>
              <a:t>() </a:t>
            </a:r>
            <a:r>
              <a:rPr lang="en-US" altLang="en-US" dirty="0"/>
              <a:t>function:</a:t>
            </a:r>
            <a:br>
              <a:rPr lang="en-US" altLang="en-US" dirty="0"/>
            </a:br>
            <a:br>
              <a:rPr lang="en-US" altLang="en-US" dirty="0"/>
            </a:br>
            <a:r>
              <a:rPr lang="en-US" altLang="en-US" dirty="0"/>
              <a:t> </a:t>
            </a:r>
          </a:p>
        </p:txBody>
      </p:sp>
      <p:pic>
        <p:nvPicPr>
          <p:cNvPr id="76803" name="Picture 3">
            <a:extLst>
              <a:ext uri="{FF2B5EF4-FFF2-40B4-BE49-F238E27FC236}">
                <a16:creationId xmlns:a16="http://schemas.microsoft.com/office/drawing/2014/main" id="{BEE0DB06-C5D5-4AB5-BD45-46DF14ED434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25600" y="2432050"/>
            <a:ext cx="58928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69782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7825" name="Title 1">
            <a:extLst>
              <a:ext uri="{FF2B5EF4-FFF2-40B4-BE49-F238E27FC236}">
                <a16:creationId xmlns:a16="http://schemas.microsoft.com/office/drawing/2014/main" id="{3E06E839-D948-468F-B190-B5CDABBDE26F}"/>
              </a:ext>
            </a:extLst>
          </p:cNvPr>
          <p:cNvSpPr>
            <a:spLocks noGrp="1"/>
          </p:cNvSpPr>
          <p:nvPr>
            <p:ph type="title"/>
          </p:nvPr>
        </p:nvSpPr>
        <p:spPr>
          <a:xfrm>
            <a:off x="958850" y="233853"/>
            <a:ext cx="7727950" cy="576262"/>
          </a:xfrm>
        </p:spPr>
        <p:txBody>
          <a:bodyPr/>
          <a:lstStyle/>
          <a:p>
            <a:r>
              <a:rPr lang="en-US" altLang="en-US" dirty="0"/>
              <a:t>Intel Threading Building Blocks (TBB)</a:t>
            </a:r>
          </a:p>
        </p:txBody>
      </p:sp>
      <p:sp>
        <p:nvSpPr>
          <p:cNvPr id="77826" name="Content Placeholder 2">
            <a:extLst>
              <a:ext uri="{FF2B5EF4-FFF2-40B4-BE49-F238E27FC236}">
                <a16:creationId xmlns:a16="http://schemas.microsoft.com/office/drawing/2014/main" id="{4B964262-47E7-4DB6-A63C-554FF6EAF1F5}"/>
              </a:ext>
            </a:extLst>
          </p:cNvPr>
          <p:cNvSpPr>
            <a:spLocks noGrp="1"/>
          </p:cNvSpPr>
          <p:nvPr>
            <p:ph idx="1"/>
          </p:nvPr>
        </p:nvSpPr>
        <p:spPr/>
        <p:txBody>
          <a:bodyPr/>
          <a:lstStyle/>
          <a:p>
            <a:pPr marL="0" marR="0" algn="r" rtl="1">
              <a:lnSpc>
                <a:spcPct val="107000"/>
              </a:lnSpc>
              <a:spcBef>
                <a:spcPts val="0"/>
              </a:spcBef>
              <a:spcAft>
                <a:spcPts val="800"/>
              </a:spcAft>
            </a:pPr>
            <a:r>
              <a:rPr lang="ar-SA"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کتابخانه قالب</a:t>
            </a:r>
            <a:r>
              <a:rPr lang="en-US"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(Template library) </a:t>
            </a:r>
            <a:r>
              <a:rPr lang="ar-SA"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برای طراحی برنامه های موازی</a:t>
            </a:r>
            <a:r>
              <a:rPr lang="en-US"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مثال زیر یک حلقه</a:t>
            </a:r>
            <a:r>
              <a:rPr lang="en-US"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for </a:t>
            </a:r>
            <a:r>
              <a:rPr lang="ar-SA"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ساده به صورت سریال است</a:t>
            </a:r>
            <a:r>
              <a:rPr lang="en-US"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1"/>
            <a:endParaRPr lang="en-US" altLang="en-US" dirty="0"/>
          </a:p>
          <a:p>
            <a:pPr algn="l" rtl="1"/>
            <a:endParaRPr lang="en-US" altLang="en-US" dirty="0"/>
          </a:p>
          <a:p>
            <a:pPr algn="l" rtl="1"/>
            <a:endParaRPr lang="en-US" altLang="en-US" dirty="0"/>
          </a:p>
          <a:p>
            <a:pPr algn="l" rtl="1"/>
            <a:endParaRPr lang="en-US" altLang="en-US" dirty="0"/>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همین حلقه</a:t>
            </a:r>
            <a:r>
              <a:rPr lang="en-US"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for </a:t>
            </a:r>
            <a:r>
              <a:rPr lang="ar-SA"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با استفاده از دستور</a:t>
            </a:r>
            <a:r>
              <a:rPr lang="en-US"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en-US" sz="1800" dirty="0" err="1">
                <a:solidFill>
                  <a:srgbClr val="1F1F1F"/>
                </a:solidFill>
                <a:effectLst/>
                <a:latin typeface="Arial" panose="020B0604020202020204" pitchFamily="34" charset="0"/>
                <a:ea typeface="Calibri" panose="020F0502020204030204" pitchFamily="34" charset="0"/>
                <a:cs typeface="B Nazanin" panose="00000400000000000000" pitchFamily="2" charset="-78"/>
              </a:rPr>
              <a:t>parallel_for</a:t>
            </a:r>
            <a:r>
              <a:rPr lang="en-US"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ar-SA"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در</a:t>
            </a:r>
            <a:r>
              <a:rPr lang="en-US"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TBB </a:t>
            </a:r>
            <a:r>
              <a:rPr lang="ar-SA"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نوشته شده است</a:t>
            </a:r>
            <a:r>
              <a:rPr lang="en-US"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77827" name="Picture 3">
            <a:extLst>
              <a:ext uri="{FF2B5EF4-FFF2-40B4-BE49-F238E27FC236}">
                <a16:creationId xmlns:a16="http://schemas.microsoft.com/office/drawing/2014/main" id="{0AECC45F-AE48-41B9-BBCF-8CA2461C9E3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08188" y="2112963"/>
            <a:ext cx="37211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8" name="Picture 4">
            <a:extLst>
              <a:ext uri="{FF2B5EF4-FFF2-40B4-BE49-F238E27FC236}">
                <a16:creationId xmlns:a16="http://schemas.microsoft.com/office/drawing/2014/main" id="{113B8E9B-4CDB-4160-8253-D3DEBB20D7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22388" y="4071938"/>
            <a:ext cx="66421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37742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8F5BE787-1C90-443B-BF35-EC074EF99B44}"/>
              </a:ext>
            </a:extLst>
          </p:cNvPr>
          <p:cNvSpPr>
            <a:spLocks noGrp="1" noChangeArrowheads="1"/>
          </p:cNvSpPr>
          <p:nvPr>
            <p:ph type="title"/>
          </p:nvPr>
        </p:nvSpPr>
        <p:spPr>
          <a:xfrm>
            <a:off x="457200" y="216130"/>
            <a:ext cx="8229600" cy="576262"/>
          </a:xfrm>
        </p:spPr>
        <p:txBody>
          <a:bodyPr/>
          <a:lstStyle/>
          <a:p>
            <a:pPr eaLnBrk="1" hangingPunct="1"/>
            <a:r>
              <a:rPr lang="en-US" altLang="en-US" dirty="0"/>
              <a:t>Threading Issues</a:t>
            </a:r>
          </a:p>
        </p:txBody>
      </p:sp>
      <p:sp>
        <p:nvSpPr>
          <p:cNvPr id="78850" name="Rectangle 3">
            <a:extLst>
              <a:ext uri="{FF2B5EF4-FFF2-40B4-BE49-F238E27FC236}">
                <a16:creationId xmlns:a16="http://schemas.microsoft.com/office/drawing/2014/main" id="{6F51DC46-1491-4D2A-B267-43A725F220C9}"/>
              </a:ext>
            </a:extLst>
          </p:cNvPr>
          <p:cNvSpPr>
            <a:spLocks noGrp="1" noChangeArrowheads="1"/>
          </p:cNvSpPr>
          <p:nvPr>
            <p:ph type="body" idx="1"/>
          </p:nvPr>
        </p:nvSpPr>
        <p:spPr>
          <a:xfrm>
            <a:off x="811762" y="1143000"/>
            <a:ext cx="7440645" cy="4483100"/>
          </a:xfrm>
        </p:spPr>
        <p:txBody>
          <a:body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مفهوم</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(Semantics)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فراخوان های سیستمی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fork()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exec()</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مدیریت سیگنال</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(Signal handling)</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همزمان</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(Synchronous)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 غیرهمزمان</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(Asynchronous)</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لغو</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(Cancellation)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ترد - ترد هدف</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(target thread)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را خاتمه می دهد</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دو رویکرد کلی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لغو غیرهمزمان</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(Asynchronous cancellation):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بلافاصله ترد هدف را خاتمه می دهد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لغو با تأخیر</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(Deferred cancellation):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 ترد هدف اجازه می دهد تا به صورت دوره ای بررسی کند که آیا باید لغو شود</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حافظه محلی ترد</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(Thread-local storage - TLS)</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فعال سازی زمان‌بندی</a:t>
            </a:r>
            <a:endParaRPr lang="en-US"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3567833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0A79867A-2E93-4EF0-B105-A26BB113E674}"/>
              </a:ext>
            </a:extLst>
          </p:cNvPr>
          <p:cNvSpPr>
            <a:spLocks noGrp="1" noChangeArrowheads="1"/>
          </p:cNvSpPr>
          <p:nvPr>
            <p:ph type="title"/>
          </p:nvPr>
        </p:nvSpPr>
        <p:spPr>
          <a:xfrm>
            <a:off x="1117600" y="204206"/>
            <a:ext cx="7569200" cy="576262"/>
          </a:xfrm>
        </p:spPr>
        <p:txBody>
          <a:bodyPr/>
          <a:lstStyle/>
          <a:p>
            <a:pPr eaLnBrk="1" hangingPunct="1"/>
            <a:r>
              <a:rPr lang="en-US" altLang="en-US" dirty="0"/>
              <a:t>Semantics of fork() and exec()</a:t>
            </a:r>
          </a:p>
        </p:txBody>
      </p:sp>
      <p:sp>
        <p:nvSpPr>
          <p:cNvPr id="80898" name="Rectangle 3">
            <a:extLst>
              <a:ext uri="{FF2B5EF4-FFF2-40B4-BE49-F238E27FC236}">
                <a16:creationId xmlns:a16="http://schemas.microsoft.com/office/drawing/2014/main" id="{A843C793-C155-4716-B3E2-61F8E72727FC}"/>
              </a:ext>
            </a:extLst>
          </p:cNvPr>
          <p:cNvSpPr>
            <a:spLocks noGrp="1" noChangeArrowheads="1"/>
          </p:cNvSpPr>
          <p:nvPr>
            <p:ph type="body" idx="1"/>
          </p:nvPr>
        </p:nvSpPr>
        <p:spPr>
          <a:xfrm>
            <a:off x="806449" y="1233488"/>
            <a:ext cx="7656415" cy="4530725"/>
          </a:xfrm>
        </p:spPr>
        <p:txBody>
          <a:bodyPr/>
          <a:lstStyle/>
          <a:p>
            <a:pPr marL="342900" marR="0" lvl="0" indent="-342900" algn="r" rtl="1">
              <a:buFont typeface="Wingdings" panose="05000000000000000000" pitchFamily="2" charset="2"/>
              <a:buChar char=""/>
              <a:tabLst>
                <a:tab pos="457200" algn="l"/>
              </a:tabLst>
            </a:pPr>
            <a:r>
              <a:rPr lang="ar-SA"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فراخوانی</a:t>
            </a:r>
            <a:r>
              <a:rPr lang="en-US"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fork() </a:t>
            </a:r>
            <a:r>
              <a:rPr lang="ar-SA"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فقط رشته فراخوان را تکرار می کند یا همه رشته ها را؟</a:t>
            </a:r>
            <a:endParaRPr lang="en-US" sz="28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برخی از سیستم های یونیکس دو نسخه از</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fork()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دارند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en-US"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exec() </a:t>
            </a:r>
            <a:r>
              <a:rPr lang="ar-SA"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معمولا به طور عادی کار می کند - فرآیند در حال اجرا را با احتساب همه رشته ها جایگزین می کند</a:t>
            </a:r>
            <a:r>
              <a:rPr lang="en-US"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5361611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945" name="Rectangle 2">
            <a:extLst>
              <a:ext uri="{FF2B5EF4-FFF2-40B4-BE49-F238E27FC236}">
                <a16:creationId xmlns:a16="http://schemas.microsoft.com/office/drawing/2014/main" id="{E38D4671-065E-48FB-994B-D2E5E93EB171}"/>
              </a:ext>
            </a:extLst>
          </p:cNvPr>
          <p:cNvSpPr>
            <a:spLocks noGrp="1" noChangeArrowheads="1"/>
          </p:cNvSpPr>
          <p:nvPr>
            <p:ph type="title"/>
          </p:nvPr>
        </p:nvSpPr>
        <p:spPr>
          <a:xfrm>
            <a:off x="1168400" y="226237"/>
            <a:ext cx="7518400" cy="576262"/>
          </a:xfrm>
        </p:spPr>
        <p:txBody>
          <a:bodyPr/>
          <a:lstStyle/>
          <a:p>
            <a:pPr eaLnBrk="1" hangingPunct="1"/>
            <a:r>
              <a:rPr lang="en-US" altLang="en-US" dirty="0"/>
              <a:t>Signal Handling</a:t>
            </a:r>
          </a:p>
        </p:txBody>
      </p:sp>
      <p:sp>
        <p:nvSpPr>
          <p:cNvPr id="37891" name="Rectangle 3">
            <a:extLst>
              <a:ext uri="{FF2B5EF4-FFF2-40B4-BE49-F238E27FC236}">
                <a16:creationId xmlns:a16="http://schemas.microsoft.com/office/drawing/2014/main" id="{74752EA8-B31F-42FC-AC88-93660F763299}"/>
              </a:ext>
            </a:extLst>
          </p:cNvPr>
          <p:cNvSpPr>
            <a:spLocks noGrp="1" noChangeArrowheads="1"/>
          </p:cNvSpPr>
          <p:nvPr>
            <p:ph type="body" idx="1"/>
          </p:nvPr>
        </p:nvSpPr>
        <p:spPr>
          <a:xfrm>
            <a:off x="712123" y="802499"/>
            <a:ext cx="7719753" cy="5156200"/>
          </a:xfrm>
        </p:spPr>
        <p:txBody>
          <a:bodyPr/>
          <a:lstStyle/>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سیگنال ها در سیستم های یونیکس برای اطلاع دادن به یک فرآیند از وقوع یک رویداد خاص استفاده می شوند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از یک هندلر سیگنال برای پردازش سیگنال ها استفاده می شود</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سیگنال توسط یک رویداد خاص ایجاد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سیگنال به یک فرآیند تحویل داده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سیگنال توسط یکی از دو هندلر سیگنال مدیریت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پیش فرض</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تعریف شده توسط کاربر</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هر سیگنالی دارای هندلر پیش فرض است که هسته هنگام مدیریت سیگنال اجرا می کند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هندلر سیگنال تعریف‌شده توسط کاربر می‌تواند پیش‌فرض را لغو کند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برای تک رشته ای، سیگنال به فرآیند تحویل داده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5958690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4993" name="Rectangle 2">
            <a:extLst>
              <a:ext uri="{FF2B5EF4-FFF2-40B4-BE49-F238E27FC236}">
                <a16:creationId xmlns:a16="http://schemas.microsoft.com/office/drawing/2014/main" id="{6878F364-9781-4DC9-A9A3-9DD34E5E617D}"/>
              </a:ext>
            </a:extLst>
          </p:cNvPr>
          <p:cNvSpPr>
            <a:spLocks noGrp="1" noChangeArrowheads="1"/>
          </p:cNvSpPr>
          <p:nvPr>
            <p:ph type="title"/>
          </p:nvPr>
        </p:nvSpPr>
        <p:spPr>
          <a:xfrm>
            <a:off x="1168400" y="226237"/>
            <a:ext cx="7518400" cy="576262"/>
          </a:xfrm>
        </p:spPr>
        <p:txBody>
          <a:bodyPr/>
          <a:lstStyle/>
          <a:p>
            <a:pPr eaLnBrk="1" hangingPunct="1"/>
            <a:r>
              <a:rPr lang="en-US" altLang="en-US" dirty="0"/>
              <a:t>Signal Handling (Cont.)</a:t>
            </a:r>
          </a:p>
        </p:txBody>
      </p:sp>
      <p:sp>
        <p:nvSpPr>
          <p:cNvPr id="37891" name="Rectangle 3">
            <a:extLst>
              <a:ext uri="{FF2B5EF4-FFF2-40B4-BE49-F238E27FC236}">
                <a16:creationId xmlns:a16="http://schemas.microsoft.com/office/drawing/2014/main" id="{709391F2-8D47-4F0C-960D-BFD5F96C0D9C}"/>
              </a:ext>
            </a:extLst>
          </p:cNvPr>
          <p:cNvSpPr>
            <a:spLocks noGrp="1" noChangeArrowheads="1"/>
          </p:cNvSpPr>
          <p:nvPr>
            <p:ph type="body" idx="1"/>
          </p:nvPr>
        </p:nvSpPr>
        <p:spPr>
          <a:xfrm>
            <a:off x="827087" y="1146175"/>
            <a:ext cx="7691761" cy="5156200"/>
          </a:xfrm>
        </p:spPr>
        <p:txBody>
          <a:bodyPr/>
          <a:lstStyle/>
          <a:p>
            <a:pPr marL="0" marR="0" algn="r" rtl="1">
              <a:lnSpc>
                <a:spcPct val="107000"/>
              </a:lnSpc>
              <a:spcBef>
                <a:spcPts val="0"/>
              </a:spcBef>
              <a:spcAft>
                <a:spcPts val="800"/>
              </a:spcAf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سیگنال در یک برنامه چند رشته ای به کجا باید تحویل داده شود؟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تحویل سیگنال به رشته ای که سیگنال برای آن اعمال می شود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تحویل سیگنال به همه رشته ها در فرآیند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تحویل سیگنال به رشته های خاص در فرآیند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اختصاص یک رشته خاص برای دریافت همه سیگنال ها برای فرآیند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987517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a:extLst>
              <a:ext uri="{FF2B5EF4-FFF2-40B4-BE49-F238E27FC236}">
                <a16:creationId xmlns:a16="http://schemas.microsoft.com/office/drawing/2014/main" id="{FE08425D-ED51-450A-B441-45E2EB4CE289}"/>
              </a:ext>
            </a:extLst>
          </p:cNvPr>
          <p:cNvSpPr>
            <a:spLocks noGrp="1"/>
          </p:cNvSpPr>
          <p:nvPr>
            <p:ph type="title"/>
          </p:nvPr>
        </p:nvSpPr>
        <p:spPr>
          <a:xfrm>
            <a:off x="885825" y="168870"/>
            <a:ext cx="8229600" cy="576262"/>
          </a:xfrm>
        </p:spPr>
        <p:txBody>
          <a:bodyPr/>
          <a:lstStyle/>
          <a:p>
            <a:pPr eaLnBrk="1" hangingPunct="1"/>
            <a:r>
              <a:rPr lang="en-US" altLang="en-US" dirty="0"/>
              <a:t>Multithreaded Server Architecture</a:t>
            </a:r>
          </a:p>
        </p:txBody>
      </p:sp>
      <p:pic>
        <p:nvPicPr>
          <p:cNvPr id="14338" name="Picture 1">
            <a:extLst>
              <a:ext uri="{FF2B5EF4-FFF2-40B4-BE49-F238E27FC236}">
                <a16:creationId xmlns:a16="http://schemas.microsoft.com/office/drawing/2014/main" id="{CF5D0D58-5C7A-45B8-AD7F-B5E9EF91996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4200" y="2006600"/>
            <a:ext cx="7966075" cy="284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a16="http://schemas.microsoft.com/office/drawing/2014/main" id="{CB64F3E7-BE56-4BF5-89DF-866E7EA88B71}"/>
              </a:ext>
            </a:extLst>
          </p:cNvPr>
          <p:cNvSpPr>
            <a:spLocks noGrp="1" noChangeArrowheads="1"/>
          </p:cNvSpPr>
          <p:nvPr>
            <p:ph type="title"/>
          </p:nvPr>
        </p:nvSpPr>
        <p:spPr>
          <a:xfrm>
            <a:off x="862013" y="481242"/>
            <a:ext cx="6951662" cy="312738"/>
          </a:xfrm>
        </p:spPr>
        <p:txBody>
          <a:bodyPr/>
          <a:lstStyle/>
          <a:p>
            <a:pPr eaLnBrk="1" hangingPunct="1"/>
            <a:r>
              <a:rPr lang="ar-SA" sz="2000" dirty="0">
                <a:solidFill>
                  <a:srgbClr val="0070C0"/>
                </a:solidFill>
                <a:effectLst/>
                <a:ea typeface="Times New Roman" panose="02020603050405020304" pitchFamily="18" charset="0"/>
                <a:cs typeface="B Nazanin" panose="00000400000000000000" pitchFamily="2" charset="-78"/>
              </a:rPr>
              <a:t>مزایای چند رشته ای بودن</a:t>
            </a:r>
            <a:endParaRPr lang="en-US" altLang="en-US" sz="3600" dirty="0">
              <a:solidFill>
                <a:srgbClr val="0070C0"/>
              </a:solidFill>
              <a:cs typeface="B Nazanin" panose="00000400000000000000" pitchFamily="2" charset="-78"/>
            </a:endParaRPr>
          </a:p>
        </p:txBody>
      </p:sp>
      <p:sp>
        <p:nvSpPr>
          <p:cNvPr id="16386" name="Rectangle 3">
            <a:extLst>
              <a:ext uri="{FF2B5EF4-FFF2-40B4-BE49-F238E27FC236}">
                <a16:creationId xmlns:a16="http://schemas.microsoft.com/office/drawing/2014/main" id="{AEFC87E0-114C-4BFC-8B34-FD5EF6B87DCF}"/>
              </a:ext>
            </a:extLst>
          </p:cNvPr>
          <p:cNvSpPr>
            <a:spLocks noGrp="1" noChangeArrowheads="1"/>
          </p:cNvSpPr>
          <p:nvPr>
            <p:ph type="body" idx="1"/>
          </p:nvPr>
        </p:nvSpPr>
        <p:spPr>
          <a:xfrm>
            <a:off x="355600" y="842434"/>
            <a:ext cx="8343900" cy="5634566"/>
          </a:xfrm>
        </p:spPr>
        <p:txBody>
          <a:bodyPr/>
          <a:lstStyle/>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اکثر برنامه های کاربردی مدرن چند رشته ای هستند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تردها درون یک برنامه اجرا می شوند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وظایف متعدد یک برنامه را می توان با تردهای جداگانه اجرا کرد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به روز رسانی رابط کاربری</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دریافت داده ها</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بررسی املای متن</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پاسخ به درخواست شبکه</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ایجاد فرایند یک کار سنگین است، در حالی که ایجاد ترد سبک وزن است</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استفاده از تردها می تواند باعث ساده سازی کد و افزایش کارایی برنامه شود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هسته های سیستم عامل به طور کلی چند رشته ای هستند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5DAE641A-82E5-4706-A422-7614EF045674}"/>
              </a:ext>
            </a:extLst>
          </p:cNvPr>
          <p:cNvSpPr>
            <a:spLocks noGrp="1"/>
          </p:cNvSpPr>
          <p:nvPr>
            <p:ph type="title"/>
          </p:nvPr>
        </p:nvSpPr>
        <p:spPr>
          <a:xfrm>
            <a:off x="1012825" y="222868"/>
            <a:ext cx="7673975" cy="576262"/>
          </a:xfrm>
        </p:spPr>
        <p:txBody>
          <a:bodyPr/>
          <a:lstStyle/>
          <a:p>
            <a:pPr eaLnBrk="1" hangingPunct="1"/>
            <a:r>
              <a:rPr lang="en-US" altLang="en-US" dirty="0"/>
              <a:t>Multicore Programming</a:t>
            </a:r>
          </a:p>
        </p:txBody>
      </p:sp>
      <p:sp>
        <p:nvSpPr>
          <p:cNvPr id="18434" name="Content Placeholder 2">
            <a:extLst>
              <a:ext uri="{FF2B5EF4-FFF2-40B4-BE49-F238E27FC236}">
                <a16:creationId xmlns:a16="http://schemas.microsoft.com/office/drawing/2014/main" id="{A7143B20-81F4-4C44-95F8-D8F686F2F4F7}"/>
              </a:ext>
            </a:extLst>
          </p:cNvPr>
          <p:cNvSpPr>
            <a:spLocks noGrp="1"/>
          </p:cNvSpPr>
          <p:nvPr>
            <p:ph idx="1"/>
          </p:nvPr>
        </p:nvSpPr>
        <p:spPr>
          <a:xfrm>
            <a:off x="584200" y="990600"/>
            <a:ext cx="8305800" cy="4748213"/>
          </a:xfrm>
        </p:spPr>
        <p:txBody>
          <a:bodyPr/>
          <a:lstStyle/>
          <a:p>
            <a:pPr marL="0" marR="0" algn="r" rtl="1">
              <a:lnSpc>
                <a:spcPct val="107000"/>
              </a:lnSpc>
              <a:spcBef>
                <a:spcPts val="0"/>
              </a:spcBef>
              <a:spcAft>
                <a:spcPts val="800"/>
              </a:spcAft>
            </a:pPr>
            <a:r>
              <a:rPr lang="ar-SA" sz="3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سیستم های چند هسته ای یا چند پردازنده برنامه نویسان را با چالش هایی مواجه می کنند که برخی از آنها عبارتند از</a:t>
            </a:r>
            <a:r>
              <a:rPr lang="en-US" sz="3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600" dirty="0">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تقسیم فعالیت</a:t>
            </a:r>
            <a:r>
              <a:rPr lang="fa-IR" sz="3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a:t>
            </a:r>
            <a:r>
              <a:rPr lang="ar-SA" sz="3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ها</a:t>
            </a:r>
            <a:endParaRPr lang="en-US" sz="36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توازن</a:t>
            </a:r>
            <a:endParaRPr lang="en-US" sz="36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تقسیم</a:t>
            </a:r>
            <a:r>
              <a:rPr lang="fa-IR" sz="3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a:t>
            </a:r>
            <a:r>
              <a:rPr lang="ar-SA" sz="3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بندی داده ها</a:t>
            </a:r>
            <a:endParaRPr lang="en-US" sz="36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وابستگی داده</a:t>
            </a:r>
            <a:r>
              <a:rPr lang="fa-IR" sz="3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a:t>
            </a:r>
            <a:r>
              <a:rPr lang="ar-SA" sz="3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ها</a:t>
            </a:r>
            <a:endParaRPr lang="en-US" sz="36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تست و اشکال</a:t>
            </a:r>
            <a:r>
              <a:rPr lang="fa-IR" sz="3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a:t>
            </a:r>
            <a:r>
              <a:rPr lang="ar-SA" sz="3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زدایی</a:t>
            </a:r>
            <a:endParaRPr lang="en-US" sz="36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15786</TotalTime>
  <Words>5671</Words>
  <Application>Microsoft Office PowerPoint</Application>
  <PresentationFormat>On-screen Show (4:3)</PresentationFormat>
  <Paragraphs>486</Paragraphs>
  <Slides>66</Slides>
  <Notes>43</Notes>
  <HiddenSlides>13</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66</vt:i4>
      </vt:variant>
    </vt:vector>
  </HeadingPairs>
  <TitlesOfParts>
    <vt:vector size="85" baseType="lpstr">
      <vt:lpstr>Arial Unicode MS</vt:lpstr>
      <vt:lpstr>ＭＳ Ｐゴシック</vt:lpstr>
      <vt:lpstr>-apple-system</vt:lpstr>
      <vt:lpstr>Aptos</vt:lpstr>
      <vt:lpstr>Arial</vt:lpstr>
      <vt:lpstr>B Koodak</vt:lpstr>
      <vt:lpstr>B Nazanin</vt:lpstr>
      <vt:lpstr>Calibri</vt:lpstr>
      <vt:lpstr>Consolas</vt:lpstr>
      <vt:lpstr>Courier New</vt:lpstr>
      <vt:lpstr>Helvetica</vt:lpstr>
      <vt:lpstr>Monotype Sorts</vt:lpstr>
      <vt:lpstr>Symbol</vt:lpstr>
      <vt:lpstr>Tahoma</vt:lpstr>
      <vt:lpstr>Times New Roman</vt:lpstr>
      <vt:lpstr>Verdana</vt:lpstr>
      <vt:lpstr>Webdings</vt:lpstr>
      <vt:lpstr>Wingdings</vt:lpstr>
      <vt:lpstr>os-8</vt:lpstr>
      <vt:lpstr>Operation Systems</vt:lpstr>
      <vt:lpstr>فصل ۴: رشته‌ها و همزمانی</vt:lpstr>
      <vt:lpstr>Outline</vt:lpstr>
      <vt:lpstr>Objectives</vt:lpstr>
      <vt:lpstr>Motivation</vt:lpstr>
      <vt:lpstr>Single and Multithreaded Processes</vt:lpstr>
      <vt:lpstr>Multithreaded Server Architecture</vt:lpstr>
      <vt:lpstr>مزایای چند رشته ای بودن</vt:lpstr>
      <vt:lpstr>Multicore Programming</vt:lpstr>
      <vt:lpstr>Multicore Programming</vt:lpstr>
      <vt:lpstr>Concurrency vs. Parallelism</vt:lpstr>
      <vt:lpstr>Multicore Programming</vt:lpstr>
      <vt:lpstr>Data and Task Parallelism</vt:lpstr>
      <vt:lpstr>قانون  امدل</vt:lpstr>
      <vt:lpstr>Amdahl’s Law</vt:lpstr>
      <vt:lpstr>User Threads and Kernel Threads</vt:lpstr>
      <vt:lpstr>User and Kernel Threads</vt:lpstr>
      <vt:lpstr>مدل‌های چندرشته‌ای</vt:lpstr>
      <vt:lpstr>Many-to-One</vt:lpstr>
      <vt:lpstr>Many-to-One</vt:lpstr>
      <vt:lpstr>One-to-One</vt:lpstr>
      <vt:lpstr>Many-to-Many Model</vt:lpstr>
      <vt:lpstr>Thread Libraries</vt:lpstr>
      <vt:lpstr>Pthreads</vt:lpstr>
      <vt:lpstr>Pthreads Example</vt:lpstr>
      <vt:lpstr>Java Threads</vt:lpstr>
      <vt:lpstr>Java Threads</vt:lpstr>
      <vt:lpstr>Java Executor Framework</vt:lpstr>
      <vt:lpstr>PowerPoint Presentation</vt:lpstr>
      <vt:lpstr>Java Executor Framework</vt:lpstr>
      <vt:lpstr>Java Executor Framework</vt:lpstr>
      <vt:lpstr>Java Executor Framework (Cont.)</vt:lpstr>
      <vt:lpstr>Implicit Threading</vt:lpstr>
      <vt:lpstr>Thread Pools</vt:lpstr>
      <vt:lpstr>Java Thread Pools</vt:lpstr>
      <vt:lpstr>Java Thread Pools (Cont.)</vt:lpstr>
      <vt:lpstr>Fork-Join Parallelism</vt:lpstr>
      <vt:lpstr>Fork-Join Parallelism</vt:lpstr>
      <vt:lpstr>Fork-Join Parallelism</vt:lpstr>
      <vt:lpstr>Fork-Join Parallelism in Java</vt:lpstr>
      <vt:lpstr>Fork-Join Parallelism in Java</vt:lpstr>
      <vt:lpstr>Fork-Join Parallelism in Java</vt:lpstr>
      <vt:lpstr>Thread Cancellation</vt:lpstr>
      <vt:lpstr>Thread Cancellation (Cont.)</vt:lpstr>
      <vt:lpstr>Thread Cancellation in Java</vt:lpstr>
      <vt:lpstr>Thread-Local Storage</vt:lpstr>
      <vt:lpstr>Scheduler Activations</vt:lpstr>
      <vt:lpstr>Operating System Examples</vt:lpstr>
      <vt:lpstr>Windows Threads</vt:lpstr>
      <vt:lpstr>Windows Threads (Cont.)</vt:lpstr>
      <vt:lpstr>Windows Threads Data Structures</vt:lpstr>
      <vt:lpstr>Linux Threads</vt:lpstr>
      <vt:lpstr>پایان فصل ۴</vt:lpstr>
      <vt:lpstr>OpenMP</vt:lpstr>
      <vt:lpstr>Pthreads Code for Joining 10 Threads</vt:lpstr>
      <vt:lpstr>Windows  Multithreaded C Program</vt:lpstr>
      <vt:lpstr>Windows  Multithreaded C Program (Cont.)</vt:lpstr>
      <vt:lpstr>PowerPoint Presentation</vt:lpstr>
      <vt:lpstr>Grand Central Dispatch</vt:lpstr>
      <vt:lpstr>Grand Central Dispatch</vt:lpstr>
      <vt:lpstr>Grand Central Dispatch</vt:lpstr>
      <vt:lpstr>Intel Threading Building Blocks (TBB)</vt:lpstr>
      <vt:lpstr>Threading Issues</vt:lpstr>
      <vt:lpstr>Semantics of fork() and exec()</vt:lpstr>
      <vt:lpstr>Signal Handling</vt:lpstr>
      <vt:lpstr>Signal Handling (Cont.)</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Ahmad Taghinezhad</cp:lastModifiedBy>
  <cp:revision>264</cp:revision>
  <cp:lastPrinted>2013-09-10T17:57:57Z</cp:lastPrinted>
  <dcterms:created xsi:type="dcterms:W3CDTF">2011-01-13T23:43:38Z</dcterms:created>
  <dcterms:modified xsi:type="dcterms:W3CDTF">2025-04-21T13:55:46Z</dcterms:modified>
</cp:coreProperties>
</file>